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57" r:id="rId4"/>
    <p:sldId id="258" r:id="rId5"/>
    <p:sldId id="259" r:id="rId6"/>
    <p:sldId id="260" r:id="rId7"/>
    <p:sldId id="261"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3"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4-10T08:24:57.972"/>
    </inkml:context>
    <inkml:brush xml:id="br0">
      <inkml:brushProperty name="width" value="0.05" units="cm"/>
      <inkml:brushProperty name="height" value="0.05" units="cm"/>
      <inkml:brushProperty name="ignorePressure" value="1"/>
    </inkml:brush>
  </inkml:definitions>
  <inkml:trace contextRef="#ctx0" brushRef="#br0">0 1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D7155-AA80-420E-A13D-2CEF33A8EA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41861E-FC22-40DE-A7A7-4A23900CC2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F853F1-E839-4128-8785-E42693B5896F}"/>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B8BC4750-474C-441F-9D6F-BBDFB74EF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B50958-8A8D-422C-B1BD-16831DB83233}"/>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1277130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117AD-5CFD-48C1-98AB-9E70B124E7E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947DF8-0C9C-4687-9157-00DFE8A968B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2B5222-1E17-4F75-9C04-4BEF6CD27473}"/>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2BD04422-7083-45A9-8150-D6FE987A52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CFC2DA-3093-4515-B3CB-10AE383C30D2}"/>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122198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435937-1B39-4D9F-B805-9E23F349259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1D77B0-1490-4583-BA5E-3AFD270690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524C1F-D761-47A2-8CAE-1B05E4F4F62B}"/>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84920AEA-A3D3-4901-87B9-1F9FDA755A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FD7AE4-CCF5-4487-82B4-F1B95FBD54E7}"/>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4063557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0584C-4668-4DE0-8980-D4C7256527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5411AC-FEE4-4AF1-A6C8-EAE86FCE33C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8A4747-F49F-4C2D-981D-638B24FDDFDA}"/>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3267DD7A-7200-4AFC-9F01-6E2F45A5CA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CEEEF6-B076-45CD-A74F-A36C81916961}"/>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256654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4EDB6-B8BF-4CE3-AC56-04947516A5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1FACF9-0187-42C0-AC9D-9E6DE181C3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8DBA011-F094-4790-A782-A7CBB114999F}"/>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01B3E0C5-C76C-4CE6-BFD4-BAEFBF1768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04D778-2A65-4725-BECB-3BF549C92E4B}"/>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10304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833B-1CC8-4DD1-ABA1-3EEECA14EC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1DB338-0CB7-434F-A715-31F4002CE37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320A9E-48FB-4F74-AA7A-66FD448D400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F0FC68-A11F-44B0-8144-774ED8226F00}"/>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6" name="Footer Placeholder 5">
            <a:extLst>
              <a:ext uri="{FF2B5EF4-FFF2-40B4-BE49-F238E27FC236}">
                <a16:creationId xmlns:a16="http://schemas.microsoft.com/office/drawing/2014/main" id="{4D93267F-60EB-4078-B362-8D4E3CFC25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5F9377-9F63-41B0-8C5A-AD87FBB5B9C9}"/>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2511162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B0841-A76B-465D-9178-EA61F7E017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8E25E3-DAFE-42E9-BDF5-D11D482EC9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6EFF1CA-4F5E-4D9A-97F7-DBCA94CA899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17252E-3970-4323-B3E1-CFE4671C4D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094A0CD-CBF3-44E2-83F4-2A164295E14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4C7B7E-ECF7-46C8-AB2E-80DD8845F767}"/>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8" name="Footer Placeholder 7">
            <a:extLst>
              <a:ext uri="{FF2B5EF4-FFF2-40B4-BE49-F238E27FC236}">
                <a16:creationId xmlns:a16="http://schemas.microsoft.com/office/drawing/2014/main" id="{A903BD51-ABB3-4EDD-A9E9-27AC48F0018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875313-9EF5-4B59-97D8-6BDD78F43E8A}"/>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1966955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2ED7E-24F3-45B1-A97D-08C2A4F5E3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2BC323-F09F-46A2-AD82-1D55E76E6177}"/>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4" name="Footer Placeholder 3">
            <a:extLst>
              <a:ext uri="{FF2B5EF4-FFF2-40B4-BE49-F238E27FC236}">
                <a16:creationId xmlns:a16="http://schemas.microsoft.com/office/drawing/2014/main" id="{EEE689C2-B0B8-4A59-8105-CEFFD403EA7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571D72-9FA4-4806-A07F-F6695E09B0A4}"/>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258457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DE8EC4-E731-4808-9C05-D57DCAA77857}"/>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3" name="Footer Placeholder 2">
            <a:extLst>
              <a:ext uri="{FF2B5EF4-FFF2-40B4-BE49-F238E27FC236}">
                <a16:creationId xmlns:a16="http://schemas.microsoft.com/office/drawing/2014/main" id="{69527397-A16D-4128-964D-49DA31B921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5D09B0-CC61-44CE-AEB6-BAA31EAE5762}"/>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2406511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F91A0-F514-401D-A745-41FB0664DC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943CF5-6C33-4693-BCC1-2182771602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BEFD72-C535-43B5-AFAA-906D6C2E11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BD49AC1-4D04-4F78-BC4A-FD3914D87325}"/>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6" name="Footer Placeholder 5">
            <a:extLst>
              <a:ext uri="{FF2B5EF4-FFF2-40B4-BE49-F238E27FC236}">
                <a16:creationId xmlns:a16="http://schemas.microsoft.com/office/drawing/2014/main" id="{90DBDF16-FB30-433E-82BA-1506ADDF18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1ED6DF-CE9C-4ACA-8232-F74DD9680A34}"/>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990627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A5178-4232-46EC-B457-8EF53C3366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BDCEED-7FBC-4D30-878E-485FEB5060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DA3490-5756-4D97-9A8D-E6566B079E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CF7B4D2-5E4E-44DA-B817-8CB37ACD51FC}"/>
              </a:ext>
            </a:extLst>
          </p:cNvPr>
          <p:cNvSpPr>
            <a:spLocks noGrp="1"/>
          </p:cNvSpPr>
          <p:nvPr>
            <p:ph type="dt" sz="half" idx="10"/>
          </p:nvPr>
        </p:nvSpPr>
        <p:spPr/>
        <p:txBody>
          <a:bodyPr/>
          <a:lstStyle/>
          <a:p>
            <a:fld id="{EB7DD61D-AAD6-4A4F-9A4A-5B2F37049FFF}" type="datetimeFigureOut">
              <a:rPr lang="en-US" smtClean="0"/>
              <a:t>1/11/2026</a:t>
            </a:fld>
            <a:endParaRPr lang="en-US"/>
          </a:p>
        </p:txBody>
      </p:sp>
      <p:sp>
        <p:nvSpPr>
          <p:cNvPr id="6" name="Footer Placeholder 5">
            <a:extLst>
              <a:ext uri="{FF2B5EF4-FFF2-40B4-BE49-F238E27FC236}">
                <a16:creationId xmlns:a16="http://schemas.microsoft.com/office/drawing/2014/main" id="{3EE43E49-7C36-48D4-A20D-50764AB242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F72A49-FD1F-4A3C-B2C0-716689A71792}"/>
              </a:ext>
            </a:extLst>
          </p:cNvPr>
          <p:cNvSpPr>
            <a:spLocks noGrp="1"/>
          </p:cNvSpPr>
          <p:nvPr>
            <p:ph type="sldNum" sz="quarter" idx="12"/>
          </p:nvPr>
        </p:nvSpPr>
        <p:spPr/>
        <p:txBody>
          <a:bodyPr/>
          <a:lstStyle/>
          <a:p>
            <a:fld id="{12AC2929-E38F-47EA-A52F-F6737AE7AF77}" type="slidenum">
              <a:rPr lang="en-US" smtClean="0"/>
              <a:t>‹#›</a:t>
            </a:fld>
            <a:endParaRPr lang="en-US"/>
          </a:p>
        </p:txBody>
      </p:sp>
    </p:spTree>
    <p:extLst>
      <p:ext uri="{BB962C8B-B14F-4D97-AF65-F5344CB8AC3E}">
        <p14:creationId xmlns:p14="http://schemas.microsoft.com/office/powerpoint/2010/main" val="245504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DFD699-24C9-4E63-AA6A-89D042EEF8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631DB8-D489-47A5-929F-A1409A1C67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E9DD12-7A89-40D2-85A0-6FE1CF8A7F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DD61D-AAD6-4A4F-9A4A-5B2F37049FFF}" type="datetimeFigureOut">
              <a:rPr lang="en-US" smtClean="0"/>
              <a:t>1/11/2026</a:t>
            </a:fld>
            <a:endParaRPr lang="en-US"/>
          </a:p>
        </p:txBody>
      </p:sp>
      <p:sp>
        <p:nvSpPr>
          <p:cNvPr id="5" name="Footer Placeholder 4">
            <a:extLst>
              <a:ext uri="{FF2B5EF4-FFF2-40B4-BE49-F238E27FC236}">
                <a16:creationId xmlns:a16="http://schemas.microsoft.com/office/drawing/2014/main" id="{00B9C61C-54AE-4006-BDE8-0016E2D18C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0C8972-58D2-4533-8129-1141B83343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C2929-E38F-47EA-A52F-F6737AE7AF77}" type="slidenum">
              <a:rPr lang="en-US" smtClean="0"/>
              <a:t>‹#›</a:t>
            </a:fld>
            <a:endParaRPr lang="en-US"/>
          </a:p>
        </p:txBody>
      </p:sp>
    </p:spTree>
    <p:extLst>
      <p:ext uri="{BB962C8B-B14F-4D97-AF65-F5344CB8AC3E}">
        <p14:creationId xmlns:p14="http://schemas.microsoft.com/office/powerpoint/2010/main" val="2736813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customXml" Target="../ink/ink1.xml"/><Relationship Id="rId13" Type="http://schemas.openxmlformats.org/officeDocument/2006/relationships/oleObject" Target="../embeddings/oleObject43.bin"/><Relationship Id="rId3" Type="http://schemas.openxmlformats.org/officeDocument/2006/relationships/image" Target="../media/image40.wmf"/><Relationship Id="rId7" Type="http://schemas.openxmlformats.org/officeDocument/2006/relationships/image" Target="../media/image42.wmf"/><Relationship Id="rId12" Type="http://schemas.openxmlformats.org/officeDocument/2006/relationships/image" Target="../media/image43.wmf"/><Relationship Id="rId2" Type="http://schemas.openxmlformats.org/officeDocument/2006/relationships/oleObject" Target="../embeddings/oleObject39.bin"/><Relationship Id="rId1" Type="http://schemas.openxmlformats.org/officeDocument/2006/relationships/slideLayout" Target="../slideLayouts/slideLayout7.xml"/><Relationship Id="rId6" Type="http://schemas.openxmlformats.org/officeDocument/2006/relationships/oleObject" Target="../embeddings/oleObject41.bin"/><Relationship Id="rId11" Type="http://schemas.openxmlformats.org/officeDocument/2006/relationships/oleObject" Target="../embeddings/oleObject42.bin"/><Relationship Id="rId5" Type="http://schemas.openxmlformats.org/officeDocument/2006/relationships/image" Target="../media/image41.wmf"/><Relationship Id="rId10" Type="http://schemas.openxmlformats.org/officeDocument/2006/relationships/image" Target="../media/image43.png"/><Relationship Id="rId4" Type="http://schemas.openxmlformats.org/officeDocument/2006/relationships/oleObject" Target="../embeddings/oleObject40.bin"/><Relationship Id="rId14" Type="http://schemas.openxmlformats.org/officeDocument/2006/relationships/image" Target="../media/image44.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image" Target="../media/image45.wmf"/><Relationship Id="rId7" Type="http://schemas.openxmlformats.org/officeDocument/2006/relationships/image" Target="../media/image47.wmf"/><Relationship Id="rId2" Type="http://schemas.openxmlformats.org/officeDocument/2006/relationships/oleObject" Target="../embeddings/oleObject44.bin"/><Relationship Id="rId1" Type="http://schemas.openxmlformats.org/officeDocument/2006/relationships/slideLayout" Target="../slideLayouts/slideLayout7.xml"/><Relationship Id="rId6" Type="http://schemas.openxmlformats.org/officeDocument/2006/relationships/oleObject" Target="../embeddings/oleObject46.bin"/><Relationship Id="rId11" Type="http://schemas.openxmlformats.org/officeDocument/2006/relationships/image" Target="../media/image49.wmf"/><Relationship Id="rId5" Type="http://schemas.openxmlformats.org/officeDocument/2006/relationships/image" Target="../media/image46.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48.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oleObject" Target="../embeddings/oleObject2.bin"/><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5.bin"/><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7.wmf"/><Relationship Id="rId7" Type="http://schemas.openxmlformats.org/officeDocument/2006/relationships/image" Target="../media/image9.wmf"/><Relationship Id="rId2" Type="http://schemas.openxmlformats.org/officeDocument/2006/relationships/oleObject" Target="../embeddings/oleObject6.bin"/><Relationship Id="rId1" Type="http://schemas.openxmlformats.org/officeDocument/2006/relationships/slideLayout" Target="../slideLayouts/slideLayout7.xml"/><Relationship Id="rId6" Type="http://schemas.openxmlformats.org/officeDocument/2006/relationships/oleObject" Target="../embeddings/oleObject8.bin"/><Relationship Id="rId11" Type="http://schemas.openxmlformats.org/officeDocument/2006/relationships/image" Target="../media/image11.png"/><Relationship Id="rId5" Type="http://schemas.openxmlformats.org/officeDocument/2006/relationships/image" Target="../media/image8.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1.bin"/><Relationship Id="rId1" Type="http://schemas.openxmlformats.org/officeDocument/2006/relationships/slideLayout" Target="../slideLayouts/slideLayout7.xml"/><Relationship Id="rId5" Type="http://schemas.openxmlformats.org/officeDocument/2006/relationships/image" Target="../media/image13.wmf"/><Relationship Id="rId4"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9.png"/><Relationship Id="rId18" Type="http://schemas.openxmlformats.org/officeDocument/2006/relationships/oleObject" Target="../embeddings/oleObject21.bin"/><Relationship Id="rId3" Type="http://schemas.openxmlformats.org/officeDocument/2006/relationships/image" Target="../media/image14.png"/><Relationship Id="rId21" Type="http://schemas.openxmlformats.org/officeDocument/2006/relationships/image" Target="../media/image23.wmf"/><Relationship Id="rId7" Type="http://schemas.openxmlformats.org/officeDocument/2006/relationships/image" Target="../media/image16.png"/><Relationship Id="rId12" Type="http://schemas.openxmlformats.org/officeDocument/2006/relationships/oleObject" Target="../embeddings/oleObject18.bin"/><Relationship Id="rId17" Type="http://schemas.openxmlformats.org/officeDocument/2006/relationships/image" Target="../media/image21.png"/><Relationship Id="rId2" Type="http://schemas.openxmlformats.org/officeDocument/2006/relationships/oleObject" Target="../embeddings/oleObject13.bin"/><Relationship Id="rId16" Type="http://schemas.openxmlformats.org/officeDocument/2006/relationships/oleObject" Target="../embeddings/oleObject20.bin"/><Relationship Id="rId20" Type="http://schemas.openxmlformats.org/officeDocument/2006/relationships/oleObject" Target="../embeddings/oleObject22.bin"/><Relationship Id="rId1" Type="http://schemas.openxmlformats.org/officeDocument/2006/relationships/slideLayout" Target="../slideLayouts/slideLayout1.xml"/><Relationship Id="rId6" Type="http://schemas.openxmlformats.org/officeDocument/2006/relationships/oleObject" Target="../embeddings/oleObject15.bin"/><Relationship Id="rId11" Type="http://schemas.openxmlformats.org/officeDocument/2006/relationships/image" Target="../media/image18.png"/><Relationship Id="rId5" Type="http://schemas.openxmlformats.org/officeDocument/2006/relationships/image" Target="../media/image15.png"/><Relationship Id="rId15" Type="http://schemas.openxmlformats.org/officeDocument/2006/relationships/image" Target="../media/image20.png"/><Relationship Id="rId10" Type="http://schemas.openxmlformats.org/officeDocument/2006/relationships/oleObject" Target="../embeddings/oleObject17.bin"/><Relationship Id="rId19" Type="http://schemas.openxmlformats.org/officeDocument/2006/relationships/image" Target="../media/image22.png"/><Relationship Id="rId4" Type="http://schemas.openxmlformats.org/officeDocument/2006/relationships/oleObject" Target="../embeddings/oleObject14.bin"/><Relationship Id="rId9" Type="http://schemas.openxmlformats.org/officeDocument/2006/relationships/image" Target="../media/image17.png"/><Relationship Id="rId14" Type="http://schemas.openxmlformats.org/officeDocument/2006/relationships/oleObject" Target="../embeddings/oleObject19.bin"/></Relationships>
</file>

<file path=ppt/slides/_rels/slide7.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23.bin"/><Relationship Id="rId1" Type="http://schemas.openxmlformats.org/officeDocument/2006/relationships/slideLayout" Target="../slideLayouts/slideLayout1.xml"/><Relationship Id="rId6" Type="http://schemas.openxmlformats.org/officeDocument/2006/relationships/oleObject" Target="../embeddings/oleObject25.bin"/><Relationship Id="rId5" Type="http://schemas.openxmlformats.org/officeDocument/2006/relationships/image" Target="../media/image25.wmf"/><Relationship Id="rId4" Type="http://schemas.openxmlformats.org/officeDocument/2006/relationships/oleObject" Target="../embeddings/oleObject24.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32.png"/><Relationship Id="rId3" Type="http://schemas.openxmlformats.org/officeDocument/2006/relationships/image" Target="../media/image27.wmf"/><Relationship Id="rId7" Type="http://schemas.openxmlformats.org/officeDocument/2006/relationships/image" Target="../media/image29.wmf"/><Relationship Id="rId12" Type="http://schemas.openxmlformats.org/officeDocument/2006/relationships/oleObject" Target="../embeddings/oleObject31.bin"/><Relationship Id="rId2" Type="http://schemas.openxmlformats.org/officeDocument/2006/relationships/oleObject" Target="../embeddings/oleObject26.bin"/><Relationship Id="rId1" Type="http://schemas.openxmlformats.org/officeDocument/2006/relationships/slideLayout" Target="../slideLayouts/slideLayout7.xml"/><Relationship Id="rId6" Type="http://schemas.openxmlformats.org/officeDocument/2006/relationships/oleObject" Target="../embeddings/oleObject28.bin"/><Relationship Id="rId11" Type="http://schemas.openxmlformats.org/officeDocument/2006/relationships/image" Target="../media/image31.png"/><Relationship Id="rId5" Type="http://schemas.openxmlformats.org/officeDocument/2006/relationships/image" Target="../media/image28.wmf"/><Relationship Id="rId10" Type="http://schemas.openxmlformats.org/officeDocument/2006/relationships/oleObject" Target="../embeddings/oleObject30.bin"/><Relationship Id="rId4" Type="http://schemas.openxmlformats.org/officeDocument/2006/relationships/oleObject" Target="../embeddings/oleObject27.bin"/><Relationship Id="rId9" Type="http://schemas.openxmlformats.org/officeDocument/2006/relationships/image" Target="../media/image30.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5.wmf"/><Relationship Id="rId12" Type="http://schemas.openxmlformats.org/officeDocument/2006/relationships/oleObject" Target="../embeddings/oleObject37.bin"/><Relationship Id="rId2" Type="http://schemas.openxmlformats.org/officeDocument/2006/relationships/oleObject" Target="../embeddings/oleObject32.bin"/><Relationship Id="rId1" Type="http://schemas.openxmlformats.org/officeDocument/2006/relationships/slideLayout" Target="../slideLayouts/slideLayout1.xml"/><Relationship Id="rId6" Type="http://schemas.openxmlformats.org/officeDocument/2006/relationships/oleObject" Target="../embeddings/oleObject34.bin"/><Relationship Id="rId11" Type="http://schemas.openxmlformats.org/officeDocument/2006/relationships/image" Target="../media/image37.wmf"/><Relationship Id="rId5" Type="http://schemas.openxmlformats.org/officeDocument/2006/relationships/image" Target="../media/image34.wmf"/><Relationship Id="rId15" Type="http://schemas.openxmlformats.org/officeDocument/2006/relationships/image" Target="../media/image39.w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36.wmf"/><Relationship Id="rId14" Type="http://schemas.openxmlformats.org/officeDocument/2006/relationships/oleObject" Target="../embeddings/oleObject3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BD385-5067-4715-BC5D-30B9625A0D0B}"/>
              </a:ext>
            </a:extLst>
          </p:cNvPr>
          <p:cNvSpPr>
            <a:spLocks noGrp="1"/>
          </p:cNvSpPr>
          <p:nvPr>
            <p:ph type="title"/>
          </p:nvPr>
        </p:nvSpPr>
        <p:spPr>
          <a:xfrm>
            <a:off x="3998843" y="385005"/>
            <a:ext cx="3495262" cy="708300"/>
          </a:xfrm>
        </p:spPr>
        <p:txBody>
          <a:bodyPr>
            <a:normAutofit/>
          </a:bodyPr>
          <a:lstStyle/>
          <a:p>
            <a:r>
              <a:rPr lang="en-US" sz="3200" b="1" u="sng" dirty="0">
                <a:latin typeface="+mn-lt"/>
              </a:rPr>
              <a:t>B. What is a wave?</a:t>
            </a:r>
          </a:p>
        </p:txBody>
      </p:sp>
      <p:sp>
        <p:nvSpPr>
          <p:cNvPr id="4" name="TextBox 3">
            <a:extLst>
              <a:ext uri="{FF2B5EF4-FFF2-40B4-BE49-F238E27FC236}">
                <a16:creationId xmlns:a16="http://schemas.microsoft.com/office/drawing/2014/main" id="{091002E4-1979-4492-A9A0-2FCDED29B654}"/>
              </a:ext>
            </a:extLst>
          </p:cNvPr>
          <p:cNvSpPr txBox="1"/>
          <p:nvPr/>
        </p:nvSpPr>
        <p:spPr>
          <a:xfrm>
            <a:off x="1152938" y="1661060"/>
            <a:ext cx="7935570" cy="369332"/>
          </a:xfrm>
          <a:prstGeom prst="rect">
            <a:avLst/>
          </a:prstGeom>
          <a:noFill/>
        </p:spPr>
        <p:txBody>
          <a:bodyPr wrap="none" rtlCol="0">
            <a:spAutoFit/>
          </a:bodyPr>
          <a:lstStyle/>
          <a:p>
            <a:r>
              <a:rPr lang="en-US" dirty="0"/>
              <a:t>Wave = a propagating displacement-of-particles-from-their-equilibrium-positions.  </a:t>
            </a:r>
          </a:p>
        </p:txBody>
      </p:sp>
      <p:sp>
        <p:nvSpPr>
          <p:cNvPr id="5" name="TextBox 4">
            <a:extLst>
              <a:ext uri="{FF2B5EF4-FFF2-40B4-BE49-F238E27FC236}">
                <a16:creationId xmlns:a16="http://schemas.microsoft.com/office/drawing/2014/main" id="{AC6B76E9-6ED5-4E16-B5E5-401940E94272}"/>
              </a:ext>
            </a:extLst>
          </p:cNvPr>
          <p:cNvSpPr txBox="1"/>
          <p:nvPr/>
        </p:nvSpPr>
        <p:spPr>
          <a:xfrm>
            <a:off x="1152938" y="2190265"/>
            <a:ext cx="8763681" cy="2862322"/>
          </a:xfrm>
          <a:prstGeom prst="rect">
            <a:avLst/>
          </a:prstGeom>
          <a:noFill/>
        </p:spPr>
        <p:txBody>
          <a:bodyPr wrap="none" rtlCol="0">
            <a:spAutoFit/>
          </a:bodyPr>
          <a:lstStyle/>
          <a:p>
            <a:r>
              <a:rPr lang="en-US" dirty="0"/>
              <a:t>There are three main kinds: </a:t>
            </a:r>
          </a:p>
          <a:p>
            <a:endParaRPr lang="en-US" dirty="0"/>
          </a:p>
          <a:p>
            <a:r>
              <a:rPr lang="en-US" dirty="0"/>
              <a:t>Transverse = particles displace about equilibrium position perpendicular to wave velocity</a:t>
            </a:r>
          </a:p>
          <a:p>
            <a:r>
              <a:rPr lang="en-US" dirty="0"/>
              <a:t>	      e.g. string waves, certain seismic waves, EM waves, gravity waves, ‘the’ wave …</a:t>
            </a:r>
          </a:p>
          <a:p>
            <a:endParaRPr lang="en-US" dirty="0"/>
          </a:p>
          <a:p>
            <a:r>
              <a:rPr lang="en-US" dirty="0"/>
              <a:t>Longitudinal = particles displace about equilibrium position parallel to wave velocity</a:t>
            </a:r>
          </a:p>
          <a:p>
            <a:r>
              <a:rPr lang="en-US" dirty="0"/>
              <a:t>	         e.g. sound waves, and other certain seismic waves.</a:t>
            </a:r>
          </a:p>
          <a:p>
            <a:endParaRPr lang="en-US" dirty="0"/>
          </a:p>
          <a:p>
            <a:r>
              <a:rPr lang="en-US" dirty="0"/>
              <a:t>Elliptical = particles displace in circles about equilibrium position.</a:t>
            </a:r>
          </a:p>
          <a:p>
            <a:r>
              <a:rPr lang="en-US" dirty="0"/>
              <a:t> 	  e.g. water waves. </a:t>
            </a:r>
          </a:p>
        </p:txBody>
      </p:sp>
      <p:sp>
        <p:nvSpPr>
          <p:cNvPr id="6" name="TextBox 5">
            <a:extLst>
              <a:ext uri="{FF2B5EF4-FFF2-40B4-BE49-F238E27FC236}">
                <a16:creationId xmlns:a16="http://schemas.microsoft.com/office/drawing/2014/main" id="{59556D54-F2A1-450C-BCBB-6BE8F3CA9F48}"/>
              </a:ext>
            </a:extLst>
          </p:cNvPr>
          <p:cNvSpPr txBox="1"/>
          <p:nvPr/>
        </p:nvSpPr>
        <p:spPr>
          <a:xfrm>
            <a:off x="1152938" y="5263192"/>
            <a:ext cx="10411825" cy="923330"/>
          </a:xfrm>
          <a:prstGeom prst="rect">
            <a:avLst/>
          </a:prstGeom>
          <a:noFill/>
        </p:spPr>
        <p:txBody>
          <a:bodyPr wrap="none" rtlCol="0">
            <a:spAutoFit/>
          </a:bodyPr>
          <a:lstStyle/>
          <a:p>
            <a:r>
              <a:rPr lang="en-US" dirty="0"/>
              <a:t>In what follows we’ll want to ascertain how we can graphically/mathematically describe an initial wave pulse,</a:t>
            </a:r>
          </a:p>
          <a:p>
            <a:r>
              <a:rPr lang="en-US" dirty="0"/>
              <a:t>how it will propagate through the medium, the motion the wave will induce in the particles in the medium, </a:t>
            </a:r>
          </a:p>
          <a:p>
            <a:r>
              <a:rPr lang="en-US" dirty="0"/>
              <a:t>the energy the wave carries, etc.  </a:t>
            </a:r>
          </a:p>
        </p:txBody>
      </p:sp>
    </p:spTree>
    <p:extLst>
      <p:ext uri="{BB962C8B-B14F-4D97-AF65-F5344CB8AC3E}">
        <p14:creationId xmlns:p14="http://schemas.microsoft.com/office/powerpoint/2010/main" val="3886351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F4D98D-F28C-4500-8FED-1D084B725CC5}"/>
              </a:ext>
            </a:extLst>
          </p:cNvPr>
          <p:cNvSpPr txBox="1"/>
          <p:nvPr/>
        </p:nvSpPr>
        <p:spPr>
          <a:xfrm>
            <a:off x="646043" y="1217197"/>
            <a:ext cx="9320917" cy="923330"/>
          </a:xfrm>
          <a:prstGeom prst="rect">
            <a:avLst/>
          </a:prstGeom>
          <a:noFill/>
        </p:spPr>
        <p:txBody>
          <a:bodyPr wrap="square" rtlCol="0">
            <a:spAutoFit/>
          </a:bodyPr>
          <a:lstStyle/>
          <a:p>
            <a:r>
              <a:rPr lang="en-US" dirty="0">
                <a:solidFill>
                  <a:srgbClr val="0070C0"/>
                </a:solidFill>
              </a:rPr>
              <a:t>Suppose you hulk out on one of those large ropes at the gym.   </a:t>
            </a:r>
          </a:p>
          <a:p>
            <a:pPr marL="285750" indent="-285750">
              <a:buFont typeface="Arial" panose="020B0604020202020204" pitchFamily="34" charset="0"/>
              <a:buChar char="•"/>
            </a:pPr>
            <a:r>
              <a:rPr lang="en-US" dirty="0">
                <a:solidFill>
                  <a:srgbClr val="0070C0"/>
                </a:solidFill>
              </a:rPr>
              <a:t>It has mass m = 15kg, and length 5m.  </a:t>
            </a:r>
          </a:p>
          <a:p>
            <a:pPr marL="285750" indent="-285750">
              <a:buFont typeface="Arial" panose="020B0604020202020204" pitchFamily="34" charset="0"/>
              <a:buChar char="•"/>
            </a:pPr>
            <a:r>
              <a:rPr lang="en-US" dirty="0">
                <a:solidFill>
                  <a:srgbClr val="0070C0"/>
                </a:solidFill>
              </a:rPr>
              <a:t>You pull on the rope with force 90N, and shake your arms up and down 1m, twice per second.</a:t>
            </a:r>
          </a:p>
        </p:txBody>
      </p:sp>
      <p:sp>
        <p:nvSpPr>
          <p:cNvPr id="4" name="Rectangle 2">
            <a:extLst>
              <a:ext uri="{FF2B5EF4-FFF2-40B4-BE49-F238E27FC236}">
                <a16:creationId xmlns:a16="http://schemas.microsoft.com/office/drawing/2014/main" id="{6C74DC53-C083-46D8-B6A7-383E54A1C30A}"/>
              </a:ext>
            </a:extLst>
          </p:cNvPr>
          <p:cNvSpPr>
            <a:spLocks noChangeArrowheads="1"/>
          </p:cNvSpPr>
          <p:nvPr/>
        </p:nvSpPr>
        <p:spPr bwMode="auto">
          <a:xfrm>
            <a:off x="735495" y="229593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0B1A763C-B78B-455E-BA89-0A138FD0BD17}"/>
              </a:ext>
            </a:extLst>
          </p:cNvPr>
          <p:cNvGraphicFramePr>
            <a:graphicFrameLocks noChangeAspect="1"/>
          </p:cNvGraphicFramePr>
          <p:nvPr>
            <p:extLst>
              <p:ext uri="{D42A27DB-BD31-4B8C-83A1-F6EECF244321}">
                <p14:modId xmlns:p14="http://schemas.microsoft.com/office/powerpoint/2010/main" val="3156098338"/>
              </p:ext>
            </p:extLst>
          </p:nvPr>
        </p:nvGraphicFramePr>
        <p:xfrm>
          <a:off x="735495" y="2354788"/>
          <a:ext cx="3659187" cy="2089150"/>
        </p:xfrm>
        <a:graphic>
          <a:graphicData uri="http://schemas.openxmlformats.org/presentationml/2006/ole">
            <mc:AlternateContent xmlns:mc="http://schemas.openxmlformats.org/markup-compatibility/2006">
              <mc:Choice xmlns:v="urn:schemas-microsoft-com:vml" Requires="v">
                <p:oleObj name="Bitmap Image" r:id="rId2" imgW="3421440" imgH="1806120" progId="Paint.Picture">
                  <p:embed/>
                </p:oleObj>
              </mc:Choice>
              <mc:Fallback>
                <p:oleObj name="Bitmap Image" r:id="rId2" imgW="3421440" imgH="1806120" progId="Paint.Picture">
                  <p:embed/>
                  <p:pic>
                    <p:nvPicPr>
                      <p:cNvPr id="0" name="Object 1"/>
                      <p:cNvPicPr>
                        <a:picLocks noChangeAspect="1" noChangeArrowheads="1"/>
                      </p:cNvPicPr>
                      <p:nvPr/>
                    </p:nvPicPr>
                    <p:blipFill>
                      <a:blip r:embed="rId3"/>
                      <a:srcRect/>
                      <a:stretch>
                        <a:fillRect/>
                      </a:stretch>
                    </p:blipFill>
                    <p:spPr bwMode="auto">
                      <a:xfrm>
                        <a:off x="735495" y="2354788"/>
                        <a:ext cx="3659187" cy="2089150"/>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C8467152-77C6-4E30-82B9-20C243B0DDFA}"/>
              </a:ext>
            </a:extLst>
          </p:cNvPr>
          <p:cNvSpPr txBox="1"/>
          <p:nvPr/>
        </p:nvSpPr>
        <p:spPr>
          <a:xfrm>
            <a:off x="4497494" y="2295939"/>
            <a:ext cx="6104492" cy="369332"/>
          </a:xfrm>
          <a:prstGeom prst="rect">
            <a:avLst/>
          </a:prstGeom>
          <a:noFill/>
        </p:spPr>
        <p:txBody>
          <a:bodyPr wrap="none" rtlCol="0">
            <a:spAutoFit/>
          </a:bodyPr>
          <a:lstStyle/>
          <a:p>
            <a:r>
              <a:rPr lang="en-US" dirty="0">
                <a:solidFill>
                  <a:srgbClr val="0070C0"/>
                </a:solidFill>
              </a:rPr>
              <a:t>1.  Write an equation for the bottom rope’s displacement D(</a:t>
            </a:r>
            <a:r>
              <a:rPr lang="en-US" dirty="0" err="1">
                <a:solidFill>
                  <a:srgbClr val="0070C0"/>
                </a:solidFill>
              </a:rPr>
              <a:t>x,t</a:t>
            </a:r>
            <a:r>
              <a:rPr lang="en-US" dirty="0">
                <a:solidFill>
                  <a:srgbClr val="0070C0"/>
                </a:solidFill>
              </a:rPr>
              <a:t>)</a:t>
            </a:r>
          </a:p>
        </p:txBody>
      </p:sp>
      <p:graphicFrame>
        <p:nvGraphicFramePr>
          <p:cNvPr id="8" name="Object 7">
            <a:extLst>
              <a:ext uri="{FF2B5EF4-FFF2-40B4-BE49-F238E27FC236}">
                <a16:creationId xmlns:a16="http://schemas.microsoft.com/office/drawing/2014/main" id="{DCFC4FF1-0385-475F-ABCD-A934A0A5DF10}"/>
              </a:ext>
            </a:extLst>
          </p:cNvPr>
          <p:cNvGraphicFramePr>
            <a:graphicFrameLocks noChangeAspect="1"/>
          </p:cNvGraphicFramePr>
          <p:nvPr>
            <p:extLst>
              <p:ext uri="{D42A27DB-BD31-4B8C-83A1-F6EECF244321}">
                <p14:modId xmlns:p14="http://schemas.microsoft.com/office/powerpoint/2010/main" val="1341599032"/>
              </p:ext>
            </p:extLst>
          </p:nvPr>
        </p:nvGraphicFramePr>
        <p:xfrm>
          <a:off x="4706938" y="2833053"/>
          <a:ext cx="1174750" cy="1779587"/>
        </p:xfrm>
        <a:graphic>
          <a:graphicData uri="http://schemas.openxmlformats.org/presentationml/2006/ole">
            <mc:AlternateContent xmlns:mc="http://schemas.openxmlformats.org/markup-compatibility/2006">
              <mc:Choice xmlns:v="urn:schemas-microsoft-com:vml" Requires="v">
                <p:oleObj name="Equation" r:id="rId4" imgW="990360" imgH="1498320" progId="Equation.DSMT4">
                  <p:embed/>
                </p:oleObj>
              </mc:Choice>
              <mc:Fallback>
                <p:oleObj name="Equation" r:id="rId4" imgW="990360" imgH="1498320" progId="Equation.DSMT4">
                  <p:embed/>
                  <p:pic>
                    <p:nvPicPr>
                      <p:cNvPr id="0" name=""/>
                      <p:cNvPicPr/>
                      <p:nvPr/>
                    </p:nvPicPr>
                    <p:blipFill>
                      <a:blip r:embed="rId5"/>
                      <a:stretch>
                        <a:fillRect/>
                      </a:stretch>
                    </p:blipFill>
                    <p:spPr>
                      <a:xfrm>
                        <a:off x="4706938" y="2833053"/>
                        <a:ext cx="1174750" cy="1779587"/>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842C6EC6-0BA8-483E-8E21-91A5BF000B08}"/>
              </a:ext>
            </a:extLst>
          </p:cNvPr>
          <p:cNvGraphicFramePr>
            <a:graphicFrameLocks noChangeAspect="1"/>
          </p:cNvGraphicFramePr>
          <p:nvPr>
            <p:extLst>
              <p:ext uri="{D42A27DB-BD31-4B8C-83A1-F6EECF244321}">
                <p14:modId xmlns:p14="http://schemas.microsoft.com/office/powerpoint/2010/main" val="3387324582"/>
              </p:ext>
            </p:extLst>
          </p:nvPr>
        </p:nvGraphicFramePr>
        <p:xfrm>
          <a:off x="8822538" y="3167729"/>
          <a:ext cx="2946400" cy="1009650"/>
        </p:xfrm>
        <a:graphic>
          <a:graphicData uri="http://schemas.openxmlformats.org/presentationml/2006/ole">
            <mc:AlternateContent xmlns:mc="http://schemas.openxmlformats.org/markup-compatibility/2006">
              <mc:Choice xmlns:v="urn:schemas-microsoft-com:vml" Requires="v">
                <p:oleObj name="Equation" r:id="rId6" imgW="2222280" imgH="761760" progId="Equation.DSMT4">
                  <p:embed/>
                </p:oleObj>
              </mc:Choice>
              <mc:Fallback>
                <p:oleObj name="Equation" r:id="rId6" imgW="2222280" imgH="761760" progId="Equation.DSMT4">
                  <p:embed/>
                  <p:pic>
                    <p:nvPicPr>
                      <p:cNvPr id="0" name=""/>
                      <p:cNvPicPr/>
                      <p:nvPr/>
                    </p:nvPicPr>
                    <p:blipFill>
                      <a:blip r:embed="rId7"/>
                      <a:stretch>
                        <a:fillRect/>
                      </a:stretch>
                    </p:blipFill>
                    <p:spPr>
                      <a:xfrm>
                        <a:off x="8822538" y="3167729"/>
                        <a:ext cx="2946400" cy="1009650"/>
                      </a:xfrm>
                      <a:prstGeom prst="rect">
                        <a:avLst/>
                      </a:prstGeom>
                    </p:spPr>
                  </p:pic>
                </p:oleObj>
              </mc:Fallback>
            </mc:AlternateContent>
          </a:graphicData>
        </a:graphic>
      </p:graphicFrame>
      <p:cxnSp>
        <p:nvCxnSpPr>
          <p:cNvPr id="11" name="Straight Connector 10">
            <a:extLst>
              <a:ext uri="{FF2B5EF4-FFF2-40B4-BE49-F238E27FC236}">
                <a16:creationId xmlns:a16="http://schemas.microsoft.com/office/drawing/2014/main" id="{C7778031-1067-4E0B-8890-0D282EDF470F}"/>
              </a:ext>
            </a:extLst>
          </p:cNvPr>
          <p:cNvCxnSpPr/>
          <p:nvPr/>
        </p:nvCxnSpPr>
        <p:spPr>
          <a:xfrm>
            <a:off x="7969732" y="3672554"/>
            <a:ext cx="731520" cy="0"/>
          </a:xfrm>
          <a:prstGeom prst="line">
            <a:avLst/>
          </a:prstGeom>
          <a:solidFill>
            <a:srgbClr val="000000">
              <a:alpha val="75000"/>
            </a:srgbClr>
          </a:solidFill>
          <a:ln w="18000">
            <a:solidFill>
              <a:srgbClr val="00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8">
            <p14:nvContentPartPr>
              <p14:cNvPr id="12" name="Ink 11">
                <a:extLst>
                  <a:ext uri="{FF2B5EF4-FFF2-40B4-BE49-F238E27FC236}">
                    <a16:creationId xmlns:a16="http://schemas.microsoft.com/office/drawing/2014/main" id="{48DBC4A0-6D21-4F20-9D40-CBBD1C8AEB2D}"/>
                  </a:ext>
                </a:extLst>
              </p14:cNvPr>
              <p14:cNvContentPartPr/>
              <p14:nvPr/>
            </p14:nvContentPartPr>
            <p14:xfrm>
              <a:off x="12771720" y="3349252"/>
              <a:ext cx="360" cy="360"/>
            </p14:xfrm>
          </p:contentPart>
        </mc:Choice>
        <mc:Fallback xmlns="">
          <p:pic>
            <p:nvPicPr>
              <p:cNvPr id="12" name="Ink 11">
                <a:extLst>
                  <a:ext uri="{FF2B5EF4-FFF2-40B4-BE49-F238E27FC236}">
                    <a16:creationId xmlns:a16="http://schemas.microsoft.com/office/drawing/2014/main" id="{48DBC4A0-6D21-4F20-9D40-CBBD1C8AEB2D}"/>
                  </a:ext>
                </a:extLst>
              </p:cNvPr>
              <p:cNvPicPr/>
              <p:nvPr/>
            </p:nvPicPr>
            <p:blipFill>
              <a:blip r:embed="rId10"/>
              <a:stretch>
                <a:fillRect/>
              </a:stretch>
            </p:blipFill>
            <p:spPr>
              <a:xfrm>
                <a:off x="12762720" y="3340612"/>
                <a:ext cx="18000" cy="18000"/>
              </a:xfrm>
              <a:prstGeom prst="rect">
                <a:avLst/>
              </a:prstGeom>
            </p:spPr>
          </p:pic>
        </mc:Fallback>
      </mc:AlternateContent>
      <p:sp>
        <p:nvSpPr>
          <p:cNvPr id="13" name="TextBox 12">
            <a:extLst>
              <a:ext uri="{FF2B5EF4-FFF2-40B4-BE49-F238E27FC236}">
                <a16:creationId xmlns:a16="http://schemas.microsoft.com/office/drawing/2014/main" id="{581B51DF-3154-4780-8E45-98A9A175C924}"/>
              </a:ext>
            </a:extLst>
          </p:cNvPr>
          <p:cNvSpPr txBox="1"/>
          <p:nvPr/>
        </p:nvSpPr>
        <p:spPr>
          <a:xfrm>
            <a:off x="735495" y="4743254"/>
            <a:ext cx="10225684" cy="369332"/>
          </a:xfrm>
          <a:prstGeom prst="rect">
            <a:avLst/>
          </a:prstGeom>
          <a:noFill/>
        </p:spPr>
        <p:txBody>
          <a:bodyPr wrap="none" rtlCol="0">
            <a:spAutoFit/>
          </a:bodyPr>
          <a:lstStyle/>
          <a:p>
            <a:r>
              <a:rPr lang="en-US" dirty="0">
                <a:solidFill>
                  <a:srgbClr val="0070C0"/>
                </a:solidFill>
              </a:rPr>
              <a:t>2.  What is the displacement, velocity, and acceleration of the point x = 1.5m down the rope, at time t = 3s?</a:t>
            </a:r>
          </a:p>
        </p:txBody>
      </p:sp>
      <p:graphicFrame>
        <p:nvGraphicFramePr>
          <p:cNvPr id="14" name="Object 13">
            <a:extLst>
              <a:ext uri="{FF2B5EF4-FFF2-40B4-BE49-F238E27FC236}">
                <a16:creationId xmlns:a16="http://schemas.microsoft.com/office/drawing/2014/main" id="{D3CE893C-E43A-41BF-BF75-C47EAE607C01}"/>
              </a:ext>
            </a:extLst>
          </p:cNvPr>
          <p:cNvGraphicFramePr>
            <a:graphicFrameLocks noChangeAspect="1"/>
          </p:cNvGraphicFramePr>
          <p:nvPr>
            <p:extLst>
              <p:ext uri="{D42A27DB-BD31-4B8C-83A1-F6EECF244321}">
                <p14:modId xmlns:p14="http://schemas.microsoft.com/office/powerpoint/2010/main" val="3850503391"/>
              </p:ext>
            </p:extLst>
          </p:nvPr>
        </p:nvGraphicFramePr>
        <p:xfrm>
          <a:off x="819632" y="5250927"/>
          <a:ext cx="7150100" cy="1449387"/>
        </p:xfrm>
        <a:graphic>
          <a:graphicData uri="http://schemas.openxmlformats.org/presentationml/2006/ole">
            <mc:AlternateContent xmlns:mc="http://schemas.openxmlformats.org/markup-compatibility/2006">
              <mc:Choice xmlns:v="urn:schemas-microsoft-com:vml" Requires="v">
                <p:oleObj name="Equation" r:id="rId11" imgW="5397480" imgH="1091880" progId="Equation.DSMT4">
                  <p:embed/>
                </p:oleObj>
              </mc:Choice>
              <mc:Fallback>
                <p:oleObj name="Equation" r:id="rId11" imgW="5397480" imgH="1091880" progId="Equation.DSMT4">
                  <p:embed/>
                  <p:pic>
                    <p:nvPicPr>
                      <p:cNvPr id="9" name="Object 8">
                        <a:extLst>
                          <a:ext uri="{FF2B5EF4-FFF2-40B4-BE49-F238E27FC236}">
                            <a16:creationId xmlns:a16="http://schemas.microsoft.com/office/drawing/2014/main" id="{842C6EC6-0BA8-483E-8E21-91A5BF000B08}"/>
                          </a:ext>
                        </a:extLst>
                      </p:cNvPr>
                      <p:cNvPicPr/>
                      <p:nvPr/>
                    </p:nvPicPr>
                    <p:blipFill>
                      <a:blip r:embed="rId12"/>
                      <a:stretch>
                        <a:fillRect/>
                      </a:stretch>
                    </p:blipFill>
                    <p:spPr>
                      <a:xfrm>
                        <a:off x="819632" y="5250927"/>
                        <a:ext cx="7150100" cy="1449387"/>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01C57CB0-6EFD-4347-B39C-CCA2233DE049}"/>
              </a:ext>
            </a:extLst>
          </p:cNvPr>
          <p:cNvSpPr txBox="1"/>
          <p:nvPr/>
        </p:nvSpPr>
        <p:spPr>
          <a:xfrm>
            <a:off x="646043" y="758239"/>
            <a:ext cx="2015877" cy="400110"/>
          </a:xfrm>
          <a:prstGeom prst="rect">
            <a:avLst/>
          </a:prstGeom>
          <a:noFill/>
        </p:spPr>
        <p:txBody>
          <a:bodyPr wrap="square" rtlCol="0">
            <a:spAutoFit/>
          </a:bodyPr>
          <a:lstStyle/>
          <a:p>
            <a:r>
              <a:rPr lang="en-US" sz="2000" b="1" dirty="0"/>
              <a:t>For example….</a:t>
            </a:r>
            <a:endParaRPr lang="en-US" b="1" dirty="0"/>
          </a:p>
        </p:txBody>
      </p:sp>
      <p:graphicFrame>
        <p:nvGraphicFramePr>
          <p:cNvPr id="15" name="Object 14">
            <a:extLst>
              <a:ext uri="{FF2B5EF4-FFF2-40B4-BE49-F238E27FC236}">
                <a16:creationId xmlns:a16="http://schemas.microsoft.com/office/drawing/2014/main" id="{63D2BCA6-0675-418C-B6B6-0D26F25283EA}"/>
              </a:ext>
            </a:extLst>
          </p:cNvPr>
          <p:cNvGraphicFramePr>
            <a:graphicFrameLocks noChangeAspect="1"/>
          </p:cNvGraphicFramePr>
          <p:nvPr>
            <p:extLst>
              <p:ext uri="{D42A27DB-BD31-4B8C-83A1-F6EECF244321}">
                <p14:modId xmlns:p14="http://schemas.microsoft.com/office/powerpoint/2010/main" val="31514936"/>
              </p:ext>
            </p:extLst>
          </p:nvPr>
        </p:nvGraphicFramePr>
        <p:xfrm>
          <a:off x="6002974" y="2787808"/>
          <a:ext cx="2217737" cy="1870075"/>
        </p:xfrm>
        <a:graphic>
          <a:graphicData uri="http://schemas.openxmlformats.org/presentationml/2006/ole">
            <mc:AlternateContent xmlns:mc="http://schemas.openxmlformats.org/markup-compatibility/2006">
              <mc:Choice xmlns:v="urn:schemas-microsoft-com:vml" Requires="v">
                <p:oleObj name="Equation" r:id="rId13" imgW="1866600" imgH="1574640" progId="Equation.DSMT4">
                  <p:embed/>
                </p:oleObj>
              </mc:Choice>
              <mc:Fallback>
                <p:oleObj name="Equation" r:id="rId13" imgW="1866600" imgH="1574640" progId="Equation.DSMT4">
                  <p:embed/>
                  <p:pic>
                    <p:nvPicPr>
                      <p:cNvPr id="8" name="Object 7">
                        <a:extLst>
                          <a:ext uri="{FF2B5EF4-FFF2-40B4-BE49-F238E27FC236}">
                            <a16:creationId xmlns:a16="http://schemas.microsoft.com/office/drawing/2014/main" id="{DCFC4FF1-0385-475F-ABCD-A934A0A5DF10}"/>
                          </a:ext>
                        </a:extLst>
                      </p:cNvPr>
                      <p:cNvPicPr/>
                      <p:nvPr/>
                    </p:nvPicPr>
                    <p:blipFill>
                      <a:blip r:embed="rId14"/>
                      <a:stretch>
                        <a:fillRect/>
                      </a:stretch>
                    </p:blipFill>
                    <p:spPr>
                      <a:xfrm>
                        <a:off x="6002974" y="2787808"/>
                        <a:ext cx="2217737" cy="1870075"/>
                      </a:xfrm>
                      <a:prstGeom prst="rect">
                        <a:avLst/>
                      </a:prstGeom>
                    </p:spPr>
                  </p:pic>
                </p:oleObj>
              </mc:Fallback>
            </mc:AlternateContent>
          </a:graphicData>
        </a:graphic>
      </p:graphicFrame>
    </p:spTree>
    <p:extLst>
      <p:ext uri="{BB962C8B-B14F-4D97-AF65-F5344CB8AC3E}">
        <p14:creationId xmlns:p14="http://schemas.microsoft.com/office/powerpoint/2010/main" val="326229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905F39-C876-4189-976F-33E4A5026708}"/>
              </a:ext>
            </a:extLst>
          </p:cNvPr>
          <p:cNvSpPr txBox="1"/>
          <p:nvPr/>
        </p:nvSpPr>
        <p:spPr>
          <a:xfrm>
            <a:off x="735495" y="586409"/>
            <a:ext cx="1685846" cy="369332"/>
          </a:xfrm>
          <a:prstGeom prst="rect">
            <a:avLst/>
          </a:prstGeom>
          <a:noFill/>
        </p:spPr>
        <p:txBody>
          <a:bodyPr wrap="none" rtlCol="0">
            <a:spAutoFit/>
          </a:bodyPr>
          <a:lstStyle/>
          <a:p>
            <a:r>
              <a:rPr lang="en-US" dirty="0"/>
              <a:t>Not done yet…..</a:t>
            </a:r>
          </a:p>
        </p:txBody>
      </p:sp>
      <p:graphicFrame>
        <p:nvGraphicFramePr>
          <p:cNvPr id="3" name="Object 2">
            <a:extLst>
              <a:ext uri="{FF2B5EF4-FFF2-40B4-BE49-F238E27FC236}">
                <a16:creationId xmlns:a16="http://schemas.microsoft.com/office/drawing/2014/main" id="{E7470DE1-E656-4C35-9A74-201716AF9D2E}"/>
              </a:ext>
            </a:extLst>
          </p:cNvPr>
          <p:cNvGraphicFramePr>
            <a:graphicFrameLocks noChangeAspect="1"/>
          </p:cNvGraphicFramePr>
          <p:nvPr>
            <p:extLst>
              <p:ext uri="{D42A27DB-BD31-4B8C-83A1-F6EECF244321}">
                <p14:modId xmlns:p14="http://schemas.microsoft.com/office/powerpoint/2010/main" val="200033591"/>
              </p:ext>
            </p:extLst>
          </p:nvPr>
        </p:nvGraphicFramePr>
        <p:xfrm>
          <a:off x="815008" y="1113528"/>
          <a:ext cx="3421063" cy="1798638"/>
        </p:xfrm>
        <a:graphic>
          <a:graphicData uri="http://schemas.openxmlformats.org/presentationml/2006/ole">
            <mc:AlternateContent xmlns:mc="http://schemas.openxmlformats.org/markup-compatibility/2006">
              <mc:Choice xmlns:v="urn:schemas-microsoft-com:vml" Requires="v">
                <p:oleObj name="Bitmap Image" r:id="rId2" imgW="3421440" imgH="1798200" progId="Paint.Picture">
                  <p:embed/>
                </p:oleObj>
              </mc:Choice>
              <mc:Fallback>
                <p:oleObj name="Bitmap Image" r:id="rId2" imgW="3421440" imgH="1798200" progId="Paint.Picture">
                  <p:embed/>
                  <p:pic>
                    <p:nvPicPr>
                      <p:cNvPr id="5" name="Object 4">
                        <a:extLst>
                          <a:ext uri="{FF2B5EF4-FFF2-40B4-BE49-F238E27FC236}">
                            <a16:creationId xmlns:a16="http://schemas.microsoft.com/office/drawing/2014/main" id="{0B1A763C-B78B-455E-BA89-0A138FD0BD17}"/>
                          </a:ext>
                        </a:extLst>
                      </p:cNvPr>
                      <p:cNvPicPr>
                        <a:picLocks noChangeAspect="1" noChangeArrowheads="1"/>
                      </p:cNvPicPr>
                      <p:nvPr/>
                    </p:nvPicPr>
                    <p:blipFill>
                      <a:blip r:embed="rId3"/>
                      <a:srcRect/>
                      <a:stretch>
                        <a:fillRect/>
                      </a:stretch>
                    </p:blipFill>
                    <p:spPr bwMode="auto">
                      <a:xfrm>
                        <a:off x="815008" y="1113528"/>
                        <a:ext cx="3421063" cy="179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a:extLst>
              <a:ext uri="{FF2B5EF4-FFF2-40B4-BE49-F238E27FC236}">
                <a16:creationId xmlns:a16="http://schemas.microsoft.com/office/drawing/2014/main" id="{D3AD2A5D-3585-44D6-AFCA-89CE88F78A4D}"/>
              </a:ext>
            </a:extLst>
          </p:cNvPr>
          <p:cNvSpPr txBox="1"/>
          <p:nvPr/>
        </p:nvSpPr>
        <p:spPr>
          <a:xfrm>
            <a:off x="4315584" y="886704"/>
            <a:ext cx="6335132" cy="369332"/>
          </a:xfrm>
          <a:prstGeom prst="rect">
            <a:avLst/>
          </a:prstGeom>
          <a:noFill/>
        </p:spPr>
        <p:txBody>
          <a:bodyPr wrap="none" rtlCol="0">
            <a:spAutoFit/>
          </a:bodyPr>
          <a:lstStyle/>
          <a:p>
            <a:r>
              <a:rPr lang="en-US" dirty="0">
                <a:solidFill>
                  <a:srgbClr val="0070C0"/>
                </a:solidFill>
              </a:rPr>
              <a:t>3. What are the maximum values of D, v, a for that (or any) point?</a:t>
            </a:r>
          </a:p>
        </p:txBody>
      </p:sp>
      <p:sp>
        <p:nvSpPr>
          <p:cNvPr id="6" name="TextBox 5">
            <a:extLst>
              <a:ext uri="{FF2B5EF4-FFF2-40B4-BE49-F238E27FC236}">
                <a16:creationId xmlns:a16="http://schemas.microsoft.com/office/drawing/2014/main" id="{97180D94-E5D6-4BE0-AF18-75CF97FD38A6}"/>
              </a:ext>
            </a:extLst>
          </p:cNvPr>
          <p:cNvSpPr txBox="1"/>
          <p:nvPr/>
        </p:nvSpPr>
        <p:spPr>
          <a:xfrm>
            <a:off x="735495" y="2817187"/>
            <a:ext cx="4799775" cy="369332"/>
          </a:xfrm>
          <a:prstGeom prst="rect">
            <a:avLst/>
          </a:prstGeom>
          <a:noFill/>
        </p:spPr>
        <p:txBody>
          <a:bodyPr wrap="none" rtlCol="0">
            <a:spAutoFit/>
          </a:bodyPr>
          <a:lstStyle/>
          <a:p>
            <a:r>
              <a:rPr lang="en-US" dirty="0">
                <a:solidFill>
                  <a:srgbClr val="0070C0"/>
                </a:solidFill>
              </a:rPr>
              <a:t>4. How much energy resides in each wavelength?</a:t>
            </a:r>
          </a:p>
        </p:txBody>
      </p:sp>
      <p:graphicFrame>
        <p:nvGraphicFramePr>
          <p:cNvPr id="7" name="Object 6">
            <a:extLst>
              <a:ext uri="{FF2B5EF4-FFF2-40B4-BE49-F238E27FC236}">
                <a16:creationId xmlns:a16="http://schemas.microsoft.com/office/drawing/2014/main" id="{9782E544-6B18-4779-A39B-8152E5E409EC}"/>
              </a:ext>
            </a:extLst>
          </p:cNvPr>
          <p:cNvGraphicFramePr>
            <a:graphicFrameLocks noChangeAspect="1"/>
          </p:cNvGraphicFramePr>
          <p:nvPr>
            <p:extLst>
              <p:ext uri="{D42A27DB-BD31-4B8C-83A1-F6EECF244321}">
                <p14:modId xmlns:p14="http://schemas.microsoft.com/office/powerpoint/2010/main" val="2064053009"/>
              </p:ext>
            </p:extLst>
          </p:nvPr>
        </p:nvGraphicFramePr>
        <p:xfrm>
          <a:off x="1001713" y="3256318"/>
          <a:ext cx="10531475" cy="2087562"/>
        </p:xfrm>
        <a:graphic>
          <a:graphicData uri="http://schemas.openxmlformats.org/presentationml/2006/ole">
            <mc:AlternateContent xmlns:mc="http://schemas.openxmlformats.org/markup-compatibility/2006">
              <mc:Choice xmlns:v="urn:schemas-microsoft-com:vml" Requires="v">
                <p:oleObj name="Equation" r:id="rId4" imgW="7823160" imgH="1549080" progId="Equation.DSMT4">
                  <p:embed/>
                </p:oleObj>
              </mc:Choice>
              <mc:Fallback>
                <p:oleObj name="Equation" r:id="rId4" imgW="7823160" imgH="1549080" progId="Equation.DSMT4">
                  <p:embed/>
                  <p:pic>
                    <p:nvPicPr>
                      <p:cNvPr id="0" name=""/>
                      <p:cNvPicPr/>
                      <p:nvPr/>
                    </p:nvPicPr>
                    <p:blipFill>
                      <a:blip r:embed="rId5"/>
                      <a:stretch>
                        <a:fillRect/>
                      </a:stretch>
                    </p:blipFill>
                    <p:spPr>
                      <a:xfrm>
                        <a:off x="1001713" y="3256318"/>
                        <a:ext cx="10531475" cy="2087562"/>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8EBDF31A-BD29-4E78-9378-69341A1E02D8}"/>
              </a:ext>
            </a:extLst>
          </p:cNvPr>
          <p:cNvSpPr txBox="1"/>
          <p:nvPr/>
        </p:nvSpPr>
        <p:spPr>
          <a:xfrm>
            <a:off x="735495" y="5417298"/>
            <a:ext cx="8234370" cy="369332"/>
          </a:xfrm>
          <a:prstGeom prst="rect">
            <a:avLst/>
          </a:prstGeom>
          <a:noFill/>
        </p:spPr>
        <p:txBody>
          <a:bodyPr wrap="none" rtlCol="0">
            <a:spAutoFit/>
          </a:bodyPr>
          <a:lstStyle/>
          <a:p>
            <a:r>
              <a:rPr lang="en-US" dirty="0">
                <a:solidFill>
                  <a:srgbClr val="0070C0"/>
                </a:solidFill>
              </a:rPr>
              <a:t>5. What is the intensity of this wave you’re creating?  What is your power output?  </a:t>
            </a:r>
          </a:p>
        </p:txBody>
      </p:sp>
      <p:graphicFrame>
        <p:nvGraphicFramePr>
          <p:cNvPr id="10" name="Object 9">
            <a:extLst>
              <a:ext uri="{FF2B5EF4-FFF2-40B4-BE49-F238E27FC236}">
                <a16:creationId xmlns:a16="http://schemas.microsoft.com/office/drawing/2014/main" id="{9B57ECC8-805D-4328-8368-EC1B34346273}"/>
              </a:ext>
            </a:extLst>
          </p:cNvPr>
          <p:cNvGraphicFramePr>
            <a:graphicFrameLocks noChangeAspect="1"/>
          </p:cNvGraphicFramePr>
          <p:nvPr>
            <p:extLst>
              <p:ext uri="{D42A27DB-BD31-4B8C-83A1-F6EECF244321}">
                <p14:modId xmlns:p14="http://schemas.microsoft.com/office/powerpoint/2010/main" val="2265564046"/>
              </p:ext>
            </p:extLst>
          </p:nvPr>
        </p:nvGraphicFramePr>
        <p:xfrm>
          <a:off x="1054184" y="5860048"/>
          <a:ext cx="3181887" cy="640143"/>
        </p:xfrm>
        <a:graphic>
          <a:graphicData uri="http://schemas.openxmlformats.org/presentationml/2006/ole">
            <mc:AlternateContent xmlns:mc="http://schemas.openxmlformats.org/markup-compatibility/2006">
              <mc:Choice xmlns:v="urn:schemas-microsoft-com:vml" Requires="v">
                <p:oleObj name="Equation" r:id="rId6" imgW="2145960" imgH="431640" progId="Equation.DSMT4">
                  <p:embed/>
                </p:oleObj>
              </mc:Choice>
              <mc:Fallback>
                <p:oleObj name="Equation" r:id="rId6" imgW="2145960" imgH="431640" progId="Equation.DSMT4">
                  <p:embed/>
                  <p:pic>
                    <p:nvPicPr>
                      <p:cNvPr id="0" name=""/>
                      <p:cNvPicPr/>
                      <p:nvPr/>
                    </p:nvPicPr>
                    <p:blipFill>
                      <a:blip r:embed="rId7"/>
                      <a:stretch>
                        <a:fillRect/>
                      </a:stretch>
                    </p:blipFill>
                    <p:spPr>
                      <a:xfrm>
                        <a:off x="1054184" y="5860048"/>
                        <a:ext cx="3181887" cy="640143"/>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6FC8467-E488-4DEC-A66E-74FD9C9BC738}"/>
              </a:ext>
            </a:extLst>
          </p:cNvPr>
          <p:cNvGraphicFramePr>
            <a:graphicFrameLocks noChangeAspect="1"/>
          </p:cNvGraphicFramePr>
          <p:nvPr>
            <p:extLst>
              <p:ext uri="{D42A27DB-BD31-4B8C-83A1-F6EECF244321}">
                <p14:modId xmlns:p14="http://schemas.microsoft.com/office/powerpoint/2010/main" val="101395735"/>
              </p:ext>
            </p:extLst>
          </p:nvPr>
        </p:nvGraphicFramePr>
        <p:xfrm>
          <a:off x="8789988" y="1541359"/>
          <a:ext cx="2743200" cy="942975"/>
        </p:xfrm>
        <a:graphic>
          <a:graphicData uri="http://schemas.openxmlformats.org/presentationml/2006/ole">
            <mc:AlternateContent xmlns:mc="http://schemas.openxmlformats.org/markup-compatibility/2006">
              <mc:Choice xmlns:v="urn:schemas-microsoft-com:vml" Requires="v">
                <p:oleObj name="Equation" r:id="rId8" imgW="2070000" imgH="711000" progId="Equation.DSMT4">
                  <p:embed/>
                </p:oleObj>
              </mc:Choice>
              <mc:Fallback>
                <p:oleObj name="Equation" r:id="rId8" imgW="2070000" imgH="711000" progId="Equation.DSMT4">
                  <p:embed/>
                  <p:pic>
                    <p:nvPicPr>
                      <p:cNvPr id="5" name="Object 4">
                        <a:extLst>
                          <a:ext uri="{FF2B5EF4-FFF2-40B4-BE49-F238E27FC236}">
                            <a16:creationId xmlns:a16="http://schemas.microsoft.com/office/drawing/2014/main" id="{F7E390B1-2D5D-4CD1-A4EB-1AA5EC9AE621}"/>
                          </a:ext>
                        </a:extLst>
                      </p:cNvPr>
                      <p:cNvPicPr/>
                      <p:nvPr/>
                    </p:nvPicPr>
                    <p:blipFill>
                      <a:blip r:embed="rId9"/>
                      <a:stretch>
                        <a:fillRect/>
                      </a:stretch>
                    </p:blipFill>
                    <p:spPr>
                      <a:xfrm>
                        <a:off x="8789988" y="1541359"/>
                        <a:ext cx="2743200" cy="94297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5BC13DC1-7E3A-4C8D-9A5D-BB71F28BFA54}"/>
              </a:ext>
            </a:extLst>
          </p:cNvPr>
          <p:cNvGraphicFramePr>
            <a:graphicFrameLocks noChangeAspect="1"/>
          </p:cNvGraphicFramePr>
          <p:nvPr>
            <p:extLst>
              <p:ext uri="{D42A27DB-BD31-4B8C-83A1-F6EECF244321}">
                <p14:modId xmlns:p14="http://schemas.microsoft.com/office/powerpoint/2010/main" val="645700685"/>
              </p:ext>
            </p:extLst>
          </p:nvPr>
        </p:nvGraphicFramePr>
        <p:xfrm>
          <a:off x="4486688" y="1374514"/>
          <a:ext cx="3831271" cy="1292115"/>
        </p:xfrm>
        <a:graphic>
          <a:graphicData uri="http://schemas.openxmlformats.org/presentationml/2006/ole">
            <mc:AlternateContent xmlns:mc="http://schemas.openxmlformats.org/markup-compatibility/2006">
              <mc:Choice xmlns:v="urn:schemas-microsoft-com:vml" Requires="v">
                <p:oleObj name="Equation" r:id="rId10" imgW="3238200" imgH="1091880" progId="Equation.DSMT4">
                  <p:embed/>
                </p:oleObj>
              </mc:Choice>
              <mc:Fallback>
                <p:oleObj name="Equation" r:id="rId10" imgW="3238200" imgH="1091880" progId="Equation.DSMT4">
                  <p:embed/>
                  <p:pic>
                    <p:nvPicPr>
                      <p:cNvPr id="0" name=""/>
                      <p:cNvPicPr/>
                      <p:nvPr/>
                    </p:nvPicPr>
                    <p:blipFill>
                      <a:blip r:embed="rId11"/>
                      <a:stretch>
                        <a:fillRect/>
                      </a:stretch>
                    </p:blipFill>
                    <p:spPr>
                      <a:xfrm>
                        <a:off x="4486688" y="1374514"/>
                        <a:ext cx="3831271" cy="1292115"/>
                      </a:xfrm>
                      <a:prstGeom prst="rect">
                        <a:avLst/>
                      </a:prstGeom>
                    </p:spPr>
                  </p:pic>
                </p:oleObj>
              </mc:Fallback>
            </mc:AlternateContent>
          </a:graphicData>
        </a:graphic>
      </p:graphicFrame>
    </p:spTree>
    <p:extLst>
      <p:ext uri="{BB962C8B-B14F-4D97-AF65-F5344CB8AC3E}">
        <p14:creationId xmlns:p14="http://schemas.microsoft.com/office/powerpoint/2010/main" val="213484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9B16B-EF14-47DA-9943-6F4900C4E5D0}"/>
              </a:ext>
            </a:extLst>
          </p:cNvPr>
          <p:cNvSpPr>
            <a:spLocks noGrp="1"/>
          </p:cNvSpPr>
          <p:nvPr>
            <p:ph type="ctrTitle"/>
          </p:nvPr>
        </p:nvSpPr>
        <p:spPr>
          <a:xfrm>
            <a:off x="1776270" y="306615"/>
            <a:ext cx="9144000" cy="552817"/>
          </a:xfrm>
        </p:spPr>
        <p:txBody>
          <a:bodyPr>
            <a:noAutofit/>
          </a:bodyPr>
          <a:lstStyle/>
          <a:p>
            <a:r>
              <a:rPr lang="en-US" sz="3200" b="1" u="sng" dirty="0">
                <a:latin typeface="+mn-lt"/>
              </a:rPr>
              <a:t>B.1 Description of wave (1D)</a:t>
            </a:r>
          </a:p>
        </p:txBody>
      </p:sp>
      <p:sp>
        <p:nvSpPr>
          <p:cNvPr id="4" name="Rectangle 2">
            <a:extLst>
              <a:ext uri="{FF2B5EF4-FFF2-40B4-BE49-F238E27FC236}">
                <a16:creationId xmlns:a16="http://schemas.microsoft.com/office/drawing/2014/main" id="{A99CC05A-CD86-44EA-AA3C-D7F9F4A658BB}"/>
              </a:ext>
            </a:extLst>
          </p:cNvPr>
          <p:cNvSpPr>
            <a:spLocks noChangeArrowheads="1"/>
          </p:cNvSpPr>
          <p:nvPr/>
        </p:nvSpPr>
        <p:spPr bwMode="auto">
          <a:xfrm>
            <a:off x="541339" y="2314251"/>
            <a:ext cx="24660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dirty="0"/>
              <a:t>Equilibrium Position</a:t>
            </a:r>
          </a:p>
        </p:txBody>
      </p:sp>
      <p:graphicFrame>
        <p:nvGraphicFramePr>
          <p:cNvPr id="5" name="Object 4">
            <a:extLst>
              <a:ext uri="{FF2B5EF4-FFF2-40B4-BE49-F238E27FC236}">
                <a16:creationId xmlns:a16="http://schemas.microsoft.com/office/drawing/2014/main" id="{947C01E3-F6E0-4A71-BE8F-CCDAC43E2E38}"/>
              </a:ext>
            </a:extLst>
          </p:cNvPr>
          <p:cNvGraphicFramePr>
            <a:graphicFrameLocks noChangeAspect="1"/>
          </p:cNvGraphicFramePr>
          <p:nvPr>
            <p:extLst>
              <p:ext uri="{D42A27DB-BD31-4B8C-83A1-F6EECF244321}">
                <p14:modId xmlns:p14="http://schemas.microsoft.com/office/powerpoint/2010/main" val="1083552621"/>
              </p:ext>
            </p:extLst>
          </p:nvPr>
        </p:nvGraphicFramePr>
        <p:xfrm>
          <a:off x="606884" y="3011313"/>
          <a:ext cx="2735756" cy="1868098"/>
        </p:xfrm>
        <a:graphic>
          <a:graphicData uri="http://schemas.openxmlformats.org/presentationml/2006/ole">
            <mc:AlternateContent xmlns:mc="http://schemas.openxmlformats.org/markup-compatibility/2006">
              <mc:Choice xmlns:v="urn:schemas-microsoft-com:vml" Requires="v">
                <p:oleObj name="Bitmap Image" r:id="rId2" imgW="7026249" imgH="5043810" progId="Paint.Picture">
                  <p:embed/>
                </p:oleObj>
              </mc:Choice>
              <mc:Fallback>
                <p:oleObj name="Bitmap Image" r:id="rId2" imgW="7026249" imgH="5043810"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t="24666" r="23000" b="23898"/>
                      <a:stretch>
                        <a:fillRect/>
                      </a:stretch>
                    </p:blipFill>
                    <p:spPr bwMode="auto">
                      <a:xfrm>
                        <a:off x="606884" y="3011313"/>
                        <a:ext cx="2735756" cy="1868098"/>
                      </a:xfrm>
                      <a:prstGeom prst="rect">
                        <a:avLst/>
                      </a:prstGeom>
                      <a:noFill/>
                    </p:spPr>
                  </p:pic>
                </p:oleObj>
              </mc:Fallback>
            </mc:AlternateContent>
          </a:graphicData>
        </a:graphic>
      </p:graphicFrame>
      <p:sp>
        <p:nvSpPr>
          <p:cNvPr id="6" name="Rectangle 4">
            <a:extLst>
              <a:ext uri="{FF2B5EF4-FFF2-40B4-BE49-F238E27FC236}">
                <a16:creationId xmlns:a16="http://schemas.microsoft.com/office/drawing/2014/main" id="{18B6689A-3BD0-442D-8B06-1006EC3FAC11}"/>
              </a:ext>
            </a:extLst>
          </p:cNvPr>
          <p:cNvSpPr>
            <a:spLocks noChangeArrowheads="1"/>
          </p:cNvSpPr>
          <p:nvPr/>
        </p:nvSpPr>
        <p:spPr bwMode="auto">
          <a:xfrm>
            <a:off x="944880" y="45516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8EBCDD8A-5118-49A2-9234-E99055E6F69D}"/>
              </a:ext>
            </a:extLst>
          </p:cNvPr>
          <p:cNvGraphicFramePr>
            <a:graphicFrameLocks noChangeAspect="1"/>
          </p:cNvGraphicFramePr>
          <p:nvPr>
            <p:extLst>
              <p:ext uri="{D42A27DB-BD31-4B8C-83A1-F6EECF244321}">
                <p14:modId xmlns:p14="http://schemas.microsoft.com/office/powerpoint/2010/main" val="1847343547"/>
              </p:ext>
            </p:extLst>
          </p:nvPr>
        </p:nvGraphicFramePr>
        <p:xfrm>
          <a:off x="3707836" y="2205419"/>
          <a:ext cx="3839723" cy="1844595"/>
        </p:xfrm>
        <a:graphic>
          <a:graphicData uri="http://schemas.openxmlformats.org/presentationml/2006/ole">
            <mc:AlternateContent xmlns:mc="http://schemas.openxmlformats.org/markup-compatibility/2006">
              <mc:Choice xmlns:v="urn:schemas-microsoft-com:vml" Requires="v">
                <p:oleObj name="Bitmap Image" r:id="rId4" imgW="7026249" imgH="5043810" progId="Paint.Picture">
                  <p:embed/>
                </p:oleObj>
              </mc:Choice>
              <mc:Fallback>
                <p:oleObj name="Bitmap Image" r:id="rId4" imgW="7026249" imgH="5043810"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t="24666" r="23000" b="23898"/>
                      <a:stretch>
                        <a:fillRect/>
                      </a:stretch>
                    </p:blipFill>
                    <p:spPr bwMode="auto">
                      <a:xfrm>
                        <a:off x="3707836" y="2205419"/>
                        <a:ext cx="3839723" cy="1844595"/>
                      </a:xfrm>
                      <a:prstGeom prst="rect">
                        <a:avLst/>
                      </a:prstGeom>
                      <a:noFill/>
                    </p:spPr>
                  </p:pic>
                </p:oleObj>
              </mc:Fallback>
            </mc:AlternateContent>
          </a:graphicData>
        </a:graphic>
      </p:graphicFrame>
      <p:sp>
        <p:nvSpPr>
          <p:cNvPr id="8" name="Rectangle 6">
            <a:extLst>
              <a:ext uri="{FF2B5EF4-FFF2-40B4-BE49-F238E27FC236}">
                <a16:creationId xmlns:a16="http://schemas.microsoft.com/office/drawing/2014/main" id="{5189E1D2-B50C-46D2-93A9-C403B6A52E9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1A4E36DF-3767-4039-81E9-EEB61EA14093}"/>
              </a:ext>
            </a:extLst>
          </p:cNvPr>
          <p:cNvGraphicFramePr>
            <a:graphicFrameLocks noChangeAspect="1"/>
          </p:cNvGraphicFramePr>
          <p:nvPr>
            <p:extLst>
              <p:ext uri="{D42A27DB-BD31-4B8C-83A1-F6EECF244321}">
                <p14:modId xmlns:p14="http://schemas.microsoft.com/office/powerpoint/2010/main" val="3514234210"/>
              </p:ext>
            </p:extLst>
          </p:nvPr>
        </p:nvGraphicFramePr>
        <p:xfrm>
          <a:off x="3707836" y="4621982"/>
          <a:ext cx="3839730" cy="1844598"/>
        </p:xfrm>
        <a:graphic>
          <a:graphicData uri="http://schemas.openxmlformats.org/presentationml/2006/ole">
            <mc:AlternateContent xmlns:mc="http://schemas.openxmlformats.org/markup-compatibility/2006">
              <mc:Choice xmlns:v="urn:schemas-microsoft-com:vml" Requires="v">
                <p:oleObj name="Bitmap Image" r:id="rId6" imgW="7026249" imgH="5043810" progId="Paint.Picture">
                  <p:embed/>
                </p:oleObj>
              </mc:Choice>
              <mc:Fallback>
                <p:oleObj name="Bitmap Image" r:id="rId6" imgW="7026249" imgH="5043810" progId="Paint.Picture">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t="24666" r="23000" b="23898"/>
                      <a:stretch>
                        <a:fillRect/>
                      </a:stretch>
                    </p:blipFill>
                    <p:spPr bwMode="auto">
                      <a:xfrm>
                        <a:off x="3707836" y="4621982"/>
                        <a:ext cx="3839730" cy="184459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D4803BD-CF3A-4D86-89B1-47E08F2815C0}"/>
              </a:ext>
            </a:extLst>
          </p:cNvPr>
          <p:cNvGraphicFramePr>
            <a:graphicFrameLocks noChangeAspect="1"/>
          </p:cNvGraphicFramePr>
          <p:nvPr>
            <p:extLst>
              <p:ext uri="{D42A27DB-BD31-4B8C-83A1-F6EECF244321}">
                <p14:modId xmlns:p14="http://schemas.microsoft.com/office/powerpoint/2010/main" val="4179931092"/>
              </p:ext>
            </p:extLst>
          </p:nvPr>
        </p:nvGraphicFramePr>
        <p:xfrm>
          <a:off x="8032847" y="2199062"/>
          <a:ext cx="3839718" cy="1844593"/>
        </p:xfrm>
        <a:graphic>
          <a:graphicData uri="http://schemas.openxmlformats.org/presentationml/2006/ole">
            <mc:AlternateContent xmlns:mc="http://schemas.openxmlformats.org/markup-compatibility/2006">
              <mc:Choice xmlns:v="urn:schemas-microsoft-com:vml" Requires="v">
                <p:oleObj name="Bitmap Image" r:id="rId8" imgW="7026249" imgH="5043810" progId="Paint.Picture">
                  <p:embed/>
                </p:oleObj>
              </mc:Choice>
              <mc:Fallback>
                <p:oleObj name="Bitmap Image" r:id="rId8" imgW="7026249" imgH="5043810" progId="Paint.Picture">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t="24666" r="23000" b="23898"/>
                      <a:stretch>
                        <a:fillRect/>
                      </a:stretch>
                    </p:blipFill>
                    <p:spPr bwMode="auto">
                      <a:xfrm>
                        <a:off x="8032847" y="2199062"/>
                        <a:ext cx="3839718" cy="1844593"/>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32461FEA-B93D-4424-A39B-494B5C630B45}"/>
              </a:ext>
            </a:extLst>
          </p:cNvPr>
          <p:cNvGraphicFramePr>
            <a:graphicFrameLocks noChangeAspect="1"/>
          </p:cNvGraphicFramePr>
          <p:nvPr>
            <p:extLst>
              <p:ext uri="{D42A27DB-BD31-4B8C-83A1-F6EECF244321}">
                <p14:modId xmlns:p14="http://schemas.microsoft.com/office/powerpoint/2010/main" val="462893754"/>
              </p:ext>
            </p:extLst>
          </p:nvPr>
        </p:nvGraphicFramePr>
        <p:xfrm>
          <a:off x="8032847" y="4621987"/>
          <a:ext cx="3839718" cy="1844593"/>
        </p:xfrm>
        <a:graphic>
          <a:graphicData uri="http://schemas.openxmlformats.org/presentationml/2006/ole">
            <mc:AlternateContent xmlns:mc="http://schemas.openxmlformats.org/markup-compatibility/2006">
              <mc:Choice xmlns:v="urn:schemas-microsoft-com:vml" Requires="v">
                <p:oleObj name="Bitmap Image" r:id="rId8" imgW="7026249" imgH="5043810" progId="Paint.Picture">
                  <p:embed/>
                </p:oleObj>
              </mc:Choice>
              <mc:Fallback>
                <p:oleObj name="Bitmap Image" r:id="rId8" imgW="7026249" imgH="5043810" progId="Paint.Picture">
                  <p:embed/>
                  <p:pic>
                    <p:nvPicPr>
                      <p:cNvPr id="11" name="Object 10">
                        <a:extLst>
                          <a:ext uri="{FF2B5EF4-FFF2-40B4-BE49-F238E27FC236}">
                            <a16:creationId xmlns:a16="http://schemas.microsoft.com/office/drawing/2014/main" id="{3D4803BD-CF3A-4D86-89B1-47E08F2815C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24666" r="23000" b="23898"/>
                      <a:stretch>
                        <a:fillRect/>
                      </a:stretch>
                    </p:blipFill>
                    <p:spPr bwMode="auto">
                      <a:xfrm>
                        <a:off x="8032847" y="4621987"/>
                        <a:ext cx="3839718" cy="1844593"/>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6E5AA7FB-A5F5-4A40-8A87-070064BC7A28}"/>
              </a:ext>
            </a:extLst>
          </p:cNvPr>
          <p:cNvSpPr txBox="1"/>
          <p:nvPr/>
        </p:nvSpPr>
        <p:spPr>
          <a:xfrm>
            <a:off x="3860800" y="1456369"/>
            <a:ext cx="2487797" cy="369332"/>
          </a:xfrm>
          <a:prstGeom prst="rect">
            <a:avLst/>
          </a:prstGeom>
          <a:noFill/>
        </p:spPr>
        <p:txBody>
          <a:bodyPr wrap="none" rtlCol="0">
            <a:spAutoFit/>
          </a:bodyPr>
          <a:lstStyle/>
          <a:p>
            <a:r>
              <a:rPr lang="en-US" dirty="0"/>
              <a:t>Transverse displacement</a:t>
            </a:r>
          </a:p>
        </p:txBody>
      </p:sp>
      <p:sp>
        <p:nvSpPr>
          <p:cNvPr id="14" name="TextBox 13">
            <a:extLst>
              <a:ext uri="{FF2B5EF4-FFF2-40B4-BE49-F238E27FC236}">
                <a16:creationId xmlns:a16="http://schemas.microsoft.com/office/drawing/2014/main" id="{3C54A350-B7BB-4027-91BD-183CD7FC5CE9}"/>
              </a:ext>
            </a:extLst>
          </p:cNvPr>
          <p:cNvSpPr txBox="1"/>
          <p:nvPr/>
        </p:nvSpPr>
        <p:spPr>
          <a:xfrm>
            <a:off x="3860800" y="4245066"/>
            <a:ext cx="2659190" cy="369332"/>
          </a:xfrm>
          <a:prstGeom prst="rect">
            <a:avLst/>
          </a:prstGeom>
          <a:noFill/>
        </p:spPr>
        <p:txBody>
          <a:bodyPr wrap="none" rtlCol="0">
            <a:spAutoFit/>
          </a:bodyPr>
          <a:lstStyle/>
          <a:p>
            <a:r>
              <a:rPr lang="en-US" dirty="0"/>
              <a:t>Longitudinal displacement</a:t>
            </a:r>
          </a:p>
        </p:txBody>
      </p:sp>
      <p:sp>
        <p:nvSpPr>
          <p:cNvPr id="15" name="TextBox 14">
            <a:extLst>
              <a:ext uri="{FF2B5EF4-FFF2-40B4-BE49-F238E27FC236}">
                <a16:creationId xmlns:a16="http://schemas.microsoft.com/office/drawing/2014/main" id="{B33F15EA-14E9-4599-8522-345C7FA40DAD}"/>
              </a:ext>
            </a:extLst>
          </p:cNvPr>
          <p:cNvSpPr txBox="1"/>
          <p:nvPr/>
        </p:nvSpPr>
        <p:spPr>
          <a:xfrm>
            <a:off x="8222721" y="1456369"/>
            <a:ext cx="3569182" cy="369332"/>
          </a:xfrm>
          <a:prstGeom prst="rect">
            <a:avLst/>
          </a:prstGeom>
          <a:noFill/>
        </p:spPr>
        <p:txBody>
          <a:bodyPr wrap="none" rtlCol="0">
            <a:spAutoFit/>
          </a:bodyPr>
          <a:lstStyle/>
          <a:p>
            <a:r>
              <a:rPr lang="en-US" dirty="0"/>
              <a:t>Graphical/Mathematical description</a:t>
            </a:r>
          </a:p>
        </p:txBody>
      </p:sp>
      <p:sp>
        <p:nvSpPr>
          <p:cNvPr id="16" name="TextBox 15">
            <a:extLst>
              <a:ext uri="{FF2B5EF4-FFF2-40B4-BE49-F238E27FC236}">
                <a16:creationId xmlns:a16="http://schemas.microsoft.com/office/drawing/2014/main" id="{99B2FD3D-5B89-425F-A9E3-288121B888DF}"/>
              </a:ext>
            </a:extLst>
          </p:cNvPr>
          <p:cNvSpPr txBox="1"/>
          <p:nvPr/>
        </p:nvSpPr>
        <p:spPr>
          <a:xfrm>
            <a:off x="8222721" y="4182348"/>
            <a:ext cx="3569182" cy="369332"/>
          </a:xfrm>
          <a:prstGeom prst="rect">
            <a:avLst/>
          </a:prstGeom>
          <a:noFill/>
        </p:spPr>
        <p:txBody>
          <a:bodyPr wrap="none" rtlCol="0">
            <a:spAutoFit/>
          </a:bodyPr>
          <a:lstStyle/>
          <a:p>
            <a:r>
              <a:rPr lang="en-US" dirty="0"/>
              <a:t>Graphical/Mathematical description</a:t>
            </a:r>
          </a:p>
        </p:txBody>
      </p:sp>
      <p:pic>
        <p:nvPicPr>
          <p:cNvPr id="3" name="Picture 2">
            <a:extLst>
              <a:ext uri="{FF2B5EF4-FFF2-40B4-BE49-F238E27FC236}">
                <a16:creationId xmlns:a16="http://schemas.microsoft.com/office/drawing/2014/main" id="{ABE27C05-08A0-4A57-9C04-78ADE7551E4E}"/>
              </a:ext>
            </a:extLst>
          </p:cNvPr>
          <p:cNvPicPr>
            <a:picLocks noChangeAspect="1"/>
          </p:cNvPicPr>
          <p:nvPr/>
        </p:nvPicPr>
        <p:blipFill>
          <a:blip r:embed="rId10"/>
          <a:stretch>
            <a:fillRect/>
          </a:stretch>
        </p:blipFill>
        <p:spPr>
          <a:xfrm>
            <a:off x="541339" y="188245"/>
            <a:ext cx="2866846" cy="2115640"/>
          </a:xfrm>
          <a:prstGeom prst="rect">
            <a:avLst/>
          </a:prstGeom>
        </p:spPr>
      </p:pic>
    </p:spTree>
    <p:extLst>
      <p:ext uri="{BB962C8B-B14F-4D97-AF65-F5344CB8AC3E}">
        <p14:creationId xmlns:p14="http://schemas.microsoft.com/office/powerpoint/2010/main" val="923654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B0026-31EA-4340-A95B-2E23095BB5C3}"/>
              </a:ext>
            </a:extLst>
          </p:cNvPr>
          <p:cNvSpPr>
            <a:spLocks noGrp="1"/>
          </p:cNvSpPr>
          <p:nvPr>
            <p:ph type="ctrTitle"/>
          </p:nvPr>
        </p:nvSpPr>
        <p:spPr>
          <a:xfrm>
            <a:off x="1355034" y="854006"/>
            <a:ext cx="9993685" cy="666680"/>
          </a:xfrm>
        </p:spPr>
        <p:txBody>
          <a:bodyPr>
            <a:normAutofit fontScale="90000"/>
          </a:bodyPr>
          <a:lstStyle/>
          <a:p>
            <a:r>
              <a:rPr lang="en-US" sz="3600" b="1" u="sng" dirty="0">
                <a:latin typeface="+mn-lt"/>
              </a:rPr>
              <a:t>B.1 How does displacement propagate through medium (1D)?</a:t>
            </a:r>
          </a:p>
        </p:txBody>
      </p:sp>
      <p:graphicFrame>
        <p:nvGraphicFramePr>
          <p:cNvPr id="7" name="Object 6">
            <a:extLst>
              <a:ext uri="{FF2B5EF4-FFF2-40B4-BE49-F238E27FC236}">
                <a16:creationId xmlns:a16="http://schemas.microsoft.com/office/drawing/2014/main" id="{C894266E-B4D0-42BB-AA9A-BF538D43FDFE}"/>
              </a:ext>
            </a:extLst>
          </p:cNvPr>
          <p:cNvGraphicFramePr>
            <a:graphicFrameLocks noChangeAspect="1"/>
          </p:cNvGraphicFramePr>
          <p:nvPr>
            <p:extLst>
              <p:ext uri="{D42A27DB-BD31-4B8C-83A1-F6EECF244321}">
                <p14:modId xmlns:p14="http://schemas.microsoft.com/office/powerpoint/2010/main" val="3567901215"/>
              </p:ext>
            </p:extLst>
          </p:nvPr>
        </p:nvGraphicFramePr>
        <p:xfrm>
          <a:off x="885824" y="1905000"/>
          <a:ext cx="4184071" cy="2707640"/>
        </p:xfrm>
        <a:graphic>
          <a:graphicData uri="http://schemas.openxmlformats.org/presentationml/2006/ole">
            <mc:AlternateContent xmlns:mc="http://schemas.openxmlformats.org/markup-compatibility/2006">
              <mc:Choice xmlns:v="urn:schemas-microsoft-com:vml" Requires="v">
                <p:oleObj name="Bitmap Image" r:id="rId2" imgW="3147120" imgH="1935360" progId="Paint.Picture">
                  <p:embed/>
                </p:oleObj>
              </mc:Choice>
              <mc:Fallback>
                <p:oleObj name="Bitmap Image" r:id="rId2" imgW="3147120" imgH="1935360" progId="Paint.Picture">
                  <p:embed/>
                  <p:pic>
                    <p:nvPicPr>
                      <p:cNvPr id="0" name="Object 3"/>
                      <p:cNvPicPr>
                        <a:picLocks noChangeAspect="1" noChangeArrowheads="1"/>
                      </p:cNvPicPr>
                      <p:nvPr/>
                    </p:nvPicPr>
                    <p:blipFill>
                      <a:blip r:embed="rId3"/>
                      <a:srcRect r="8313" b="3252"/>
                      <a:stretch>
                        <a:fillRect/>
                      </a:stretch>
                    </p:blipFill>
                    <p:spPr bwMode="auto">
                      <a:xfrm>
                        <a:off x="885824" y="1905000"/>
                        <a:ext cx="4184071" cy="270764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B142068-2B74-4BD0-9446-4C2F09FF4C93}"/>
              </a:ext>
            </a:extLst>
          </p:cNvPr>
          <p:cNvSpPr txBox="1"/>
          <p:nvPr/>
        </p:nvSpPr>
        <p:spPr>
          <a:xfrm>
            <a:off x="5125856" y="3312160"/>
            <a:ext cx="6471920" cy="923330"/>
          </a:xfrm>
          <a:prstGeom prst="rect">
            <a:avLst/>
          </a:prstGeom>
          <a:noFill/>
        </p:spPr>
        <p:txBody>
          <a:bodyPr wrap="square" rtlCol="0">
            <a:spAutoFit/>
          </a:bodyPr>
          <a:lstStyle/>
          <a:p>
            <a:r>
              <a:rPr lang="en-US" dirty="0"/>
              <a:t>Experiment seems to suggest that a displacement will propagate through the medium keeping same shape, and traveling with a constant velocity, v.  In other words D(</a:t>
            </a:r>
            <a:r>
              <a:rPr lang="en-US" dirty="0" err="1"/>
              <a:t>x,t</a:t>
            </a:r>
            <a:r>
              <a:rPr lang="en-US" dirty="0"/>
              <a:t>) = f(x-</a:t>
            </a:r>
            <a:r>
              <a:rPr lang="en-US" dirty="0" err="1"/>
              <a:t>vt</a:t>
            </a:r>
            <a:r>
              <a:rPr lang="en-US" dirty="0"/>
              <a:t>).</a:t>
            </a:r>
          </a:p>
        </p:txBody>
      </p:sp>
      <p:sp>
        <p:nvSpPr>
          <p:cNvPr id="9" name="TextBox 8">
            <a:extLst>
              <a:ext uri="{FF2B5EF4-FFF2-40B4-BE49-F238E27FC236}">
                <a16:creationId xmlns:a16="http://schemas.microsoft.com/office/drawing/2014/main" id="{C9DE6F1F-1861-4758-97D3-30AFF05908E4}"/>
              </a:ext>
            </a:extLst>
          </p:cNvPr>
          <p:cNvSpPr txBox="1"/>
          <p:nvPr/>
        </p:nvSpPr>
        <p:spPr>
          <a:xfrm>
            <a:off x="5125856" y="2400903"/>
            <a:ext cx="6034601" cy="369332"/>
          </a:xfrm>
          <a:prstGeom prst="rect">
            <a:avLst/>
          </a:prstGeom>
          <a:noFill/>
        </p:spPr>
        <p:txBody>
          <a:bodyPr wrap="none" rtlCol="0">
            <a:spAutoFit/>
          </a:bodyPr>
          <a:lstStyle/>
          <a:p>
            <a:r>
              <a:rPr lang="en-US" dirty="0"/>
              <a:t>Suppose we create an initial disturbance, of shape D(x,0) = f(x).</a:t>
            </a:r>
          </a:p>
        </p:txBody>
      </p:sp>
      <p:sp>
        <p:nvSpPr>
          <p:cNvPr id="10" name="TextBox 9">
            <a:extLst>
              <a:ext uri="{FF2B5EF4-FFF2-40B4-BE49-F238E27FC236}">
                <a16:creationId xmlns:a16="http://schemas.microsoft.com/office/drawing/2014/main" id="{386C2C31-BC95-41BA-B07F-FD739145DADA}"/>
              </a:ext>
            </a:extLst>
          </p:cNvPr>
          <p:cNvSpPr txBox="1"/>
          <p:nvPr/>
        </p:nvSpPr>
        <p:spPr>
          <a:xfrm>
            <a:off x="5125856" y="4814609"/>
            <a:ext cx="6471920" cy="923330"/>
          </a:xfrm>
          <a:prstGeom prst="rect">
            <a:avLst/>
          </a:prstGeom>
          <a:noFill/>
        </p:spPr>
        <p:txBody>
          <a:bodyPr wrap="square" rtlCol="0">
            <a:spAutoFit/>
          </a:bodyPr>
          <a:lstStyle/>
          <a:p>
            <a:r>
              <a:rPr lang="en-US" dirty="0"/>
              <a:t>But how do we know?  And what is v?  </a:t>
            </a:r>
            <a:r>
              <a:rPr lang="en-US" dirty="0" err="1"/>
              <a:t>Gotta</a:t>
            </a:r>
            <a:r>
              <a:rPr lang="en-US" dirty="0"/>
              <a:t> use N2L, like we did for springs and pendula.  What follows is a derivation which 99% of you will despise, but, you know it’s all about the 1%.  </a:t>
            </a:r>
          </a:p>
        </p:txBody>
      </p:sp>
    </p:spTree>
    <p:extLst>
      <p:ext uri="{BB962C8B-B14F-4D97-AF65-F5344CB8AC3E}">
        <p14:creationId xmlns:p14="http://schemas.microsoft.com/office/powerpoint/2010/main" val="2943160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798D68-5412-481C-BADB-A6DBC3BE21D9}"/>
              </a:ext>
            </a:extLst>
          </p:cNvPr>
          <p:cNvSpPr txBox="1"/>
          <p:nvPr/>
        </p:nvSpPr>
        <p:spPr>
          <a:xfrm>
            <a:off x="2464903" y="854767"/>
            <a:ext cx="8650137" cy="584775"/>
          </a:xfrm>
          <a:prstGeom prst="rect">
            <a:avLst/>
          </a:prstGeom>
          <a:noFill/>
        </p:spPr>
        <p:txBody>
          <a:bodyPr wrap="square" rtlCol="0">
            <a:spAutoFit/>
          </a:bodyPr>
          <a:lstStyle/>
          <a:p>
            <a:r>
              <a:rPr lang="en-US" sz="3200" b="1" u="sng" dirty="0"/>
              <a:t>B.1 N2L Analysis of Wave Propagation (1D)</a:t>
            </a:r>
          </a:p>
        </p:txBody>
      </p:sp>
      <p:sp>
        <p:nvSpPr>
          <p:cNvPr id="3" name="Rectangle 2">
            <a:extLst>
              <a:ext uri="{FF2B5EF4-FFF2-40B4-BE49-F238E27FC236}">
                <a16:creationId xmlns:a16="http://schemas.microsoft.com/office/drawing/2014/main" id="{8EC3150F-E115-4488-BEC3-ED2A7CB487F8}"/>
              </a:ext>
            </a:extLst>
          </p:cNvPr>
          <p:cNvSpPr>
            <a:spLocks noChangeArrowheads="1"/>
          </p:cNvSpPr>
          <p:nvPr/>
        </p:nvSpPr>
        <p:spPr bwMode="auto">
          <a:xfrm>
            <a:off x="532916" y="190831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a:extLst>
              <a:ext uri="{FF2B5EF4-FFF2-40B4-BE49-F238E27FC236}">
                <a16:creationId xmlns:a16="http://schemas.microsoft.com/office/drawing/2014/main" id="{EEA97AF1-48BF-495E-9494-5FE6B40E4365}"/>
              </a:ext>
            </a:extLst>
          </p:cNvPr>
          <p:cNvSpPr>
            <a:spLocks noChangeArrowheads="1"/>
          </p:cNvSpPr>
          <p:nvPr/>
        </p:nvSpPr>
        <p:spPr bwMode="auto">
          <a:xfrm>
            <a:off x="948841" y="355820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8">
            <a:extLst>
              <a:ext uri="{FF2B5EF4-FFF2-40B4-BE49-F238E27FC236}">
                <a16:creationId xmlns:a16="http://schemas.microsoft.com/office/drawing/2014/main" id="{B506594E-E811-4E31-A3A0-363BF7609AD2}"/>
              </a:ext>
            </a:extLst>
          </p:cNvPr>
          <p:cNvSpPr>
            <a:spLocks noChangeArrowheads="1"/>
          </p:cNvSpPr>
          <p:nvPr/>
        </p:nvSpPr>
        <p:spPr bwMode="auto">
          <a:xfrm>
            <a:off x="1739347" y="3556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901C2B79-2B2A-42F7-9FD8-B757C4A2BC09}"/>
              </a:ext>
            </a:extLst>
          </p:cNvPr>
          <p:cNvGraphicFramePr>
            <a:graphicFrameLocks noChangeAspect="1"/>
          </p:cNvGraphicFramePr>
          <p:nvPr>
            <p:extLst>
              <p:ext uri="{D42A27DB-BD31-4B8C-83A1-F6EECF244321}">
                <p14:modId xmlns:p14="http://schemas.microsoft.com/office/powerpoint/2010/main" val="1465058558"/>
              </p:ext>
            </p:extLst>
          </p:nvPr>
        </p:nvGraphicFramePr>
        <p:xfrm>
          <a:off x="5846557" y="1669383"/>
          <a:ext cx="5499100" cy="1103313"/>
        </p:xfrm>
        <a:graphic>
          <a:graphicData uri="http://schemas.openxmlformats.org/presentationml/2006/ole">
            <mc:AlternateContent xmlns:mc="http://schemas.openxmlformats.org/markup-compatibility/2006">
              <mc:Choice xmlns:v="urn:schemas-microsoft-com:vml" Requires="v">
                <p:oleObj name="Equation" r:id="rId2" imgW="3429000" imgH="685800" progId="Equation.DSMT4">
                  <p:embed/>
                </p:oleObj>
              </mc:Choice>
              <mc:Fallback>
                <p:oleObj name="Equation" r:id="rId2" imgW="3429000" imgH="685800" progId="Equation.DSMT4">
                  <p:embed/>
                  <p:pic>
                    <p:nvPicPr>
                      <p:cNvPr id="0" name="Object 9"/>
                      <p:cNvPicPr>
                        <a:picLocks noChangeAspect="1" noChangeArrowheads="1"/>
                      </p:cNvPicPr>
                      <p:nvPr/>
                    </p:nvPicPr>
                    <p:blipFill>
                      <a:blip r:embed="rId3"/>
                      <a:srcRect/>
                      <a:stretch>
                        <a:fillRect/>
                      </a:stretch>
                    </p:blipFill>
                    <p:spPr bwMode="auto">
                      <a:xfrm>
                        <a:off x="5846557" y="1669383"/>
                        <a:ext cx="5499100" cy="110331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0C3B2AD0-3628-4991-B414-E0C45A4B278C}"/>
              </a:ext>
            </a:extLst>
          </p:cNvPr>
          <p:cNvGraphicFramePr>
            <a:graphicFrameLocks noChangeAspect="1"/>
          </p:cNvGraphicFramePr>
          <p:nvPr>
            <p:extLst>
              <p:ext uri="{D42A27DB-BD31-4B8C-83A1-F6EECF244321}">
                <p14:modId xmlns:p14="http://schemas.microsoft.com/office/powerpoint/2010/main" val="700454020"/>
              </p:ext>
            </p:extLst>
          </p:nvPr>
        </p:nvGraphicFramePr>
        <p:xfrm>
          <a:off x="5846557" y="3137819"/>
          <a:ext cx="2890837" cy="2133600"/>
        </p:xfrm>
        <a:graphic>
          <a:graphicData uri="http://schemas.openxmlformats.org/presentationml/2006/ole">
            <mc:AlternateContent xmlns:mc="http://schemas.openxmlformats.org/markup-compatibility/2006">
              <mc:Choice xmlns:v="urn:schemas-microsoft-com:vml" Requires="v">
                <p:oleObj name="Equation" r:id="rId4" imgW="2095200" imgH="1549080" progId="Equation.DSMT4">
                  <p:embed/>
                </p:oleObj>
              </mc:Choice>
              <mc:Fallback>
                <p:oleObj name="Equation" r:id="rId4" imgW="2095200" imgH="1549080" progId="Equation.DSMT4">
                  <p:embed/>
                  <p:pic>
                    <p:nvPicPr>
                      <p:cNvPr id="0" name="Object 13"/>
                      <p:cNvPicPr>
                        <a:picLocks noChangeAspect="1" noChangeArrowheads="1"/>
                      </p:cNvPicPr>
                      <p:nvPr/>
                    </p:nvPicPr>
                    <p:blipFill>
                      <a:blip r:embed="rId5"/>
                      <a:srcRect/>
                      <a:stretch>
                        <a:fillRect/>
                      </a:stretch>
                    </p:blipFill>
                    <p:spPr bwMode="auto">
                      <a:xfrm>
                        <a:off x="5846557" y="3137819"/>
                        <a:ext cx="2890837" cy="21336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234ED581-4AB3-4624-B3A6-70F134E76DA6}"/>
              </a:ext>
            </a:extLst>
          </p:cNvPr>
          <p:cNvGraphicFramePr>
            <a:graphicFrameLocks noChangeAspect="1"/>
          </p:cNvGraphicFramePr>
          <p:nvPr>
            <p:extLst>
              <p:ext uri="{D42A27DB-BD31-4B8C-83A1-F6EECF244321}">
                <p14:modId xmlns:p14="http://schemas.microsoft.com/office/powerpoint/2010/main" val="3804728954"/>
              </p:ext>
            </p:extLst>
          </p:nvPr>
        </p:nvGraphicFramePr>
        <p:xfrm>
          <a:off x="5835608" y="5574783"/>
          <a:ext cx="5390672" cy="589535"/>
        </p:xfrm>
        <a:graphic>
          <a:graphicData uri="http://schemas.openxmlformats.org/presentationml/2006/ole">
            <mc:AlternateContent xmlns:mc="http://schemas.openxmlformats.org/markup-compatibility/2006">
              <mc:Choice xmlns:v="urn:schemas-microsoft-com:vml" Requires="v">
                <p:oleObj name="Equation" r:id="rId6" imgW="3835400" imgH="419100" progId="Equation.DSMT4">
                  <p:embed/>
                </p:oleObj>
              </mc:Choice>
              <mc:Fallback>
                <p:oleObj name="Equation" r:id="rId6" imgW="3835400" imgH="41910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608" y="5574783"/>
                        <a:ext cx="5390672" cy="589535"/>
                      </a:xfrm>
                      <a:prstGeom prst="rect">
                        <a:avLst/>
                      </a:prstGeom>
                      <a:solidFill>
                        <a:srgbClr val="CCFFCC"/>
                      </a:solidFill>
                    </p:spPr>
                  </p:pic>
                </p:oleObj>
              </mc:Fallback>
            </mc:AlternateContent>
          </a:graphicData>
        </a:graphic>
      </p:graphicFrame>
      <p:sp>
        <p:nvSpPr>
          <p:cNvPr id="17" name="Rectangle 22">
            <a:extLst>
              <a:ext uri="{FF2B5EF4-FFF2-40B4-BE49-F238E27FC236}">
                <a16:creationId xmlns:a16="http://schemas.microsoft.com/office/drawing/2014/main" id="{80FA4B5C-8EAC-4EDE-A02D-2A34ECE28455}"/>
              </a:ext>
            </a:extLst>
          </p:cNvPr>
          <p:cNvSpPr>
            <a:spLocks noChangeArrowheads="1"/>
          </p:cNvSpPr>
          <p:nvPr/>
        </p:nvSpPr>
        <p:spPr bwMode="auto">
          <a:xfrm>
            <a:off x="1447992" y="35555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09">
            <a:extLst>
              <a:ext uri="{FF2B5EF4-FFF2-40B4-BE49-F238E27FC236}">
                <a16:creationId xmlns:a16="http://schemas.microsoft.com/office/drawing/2014/main" id="{8650CC0B-C51D-4F66-A2AC-C4C76FAA9508}"/>
              </a:ext>
            </a:extLst>
          </p:cNvPr>
          <p:cNvSpPr>
            <a:spLocks noChangeArrowheads="1"/>
          </p:cNvSpPr>
          <p:nvPr/>
        </p:nvSpPr>
        <p:spPr bwMode="auto">
          <a:xfrm>
            <a:off x="860863" y="18046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56E995E0-4EC7-4CCF-9339-62528B74B61E}"/>
              </a:ext>
            </a:extLst>
          </p:cNvPr>
          <p:cNvGraphicFramePr>
            <a:graphicFrameLocks noChangeAspect="1"/>
          </p:cNvGraphicFramePr>
          <p:nvPr>
            <p:extLst>
              <p:ext uri="{D42A27DB-BD31-4B8C-83A1-F6EECF244321}">
                <p14:modId xmlns:p14="http://schemas.microsoft.com/office/powerpoint/2010/main" val="46604950"/>
              </p:ext>
            </p:extLst>
          </p:nvPr>
        </p:nvGraphicFramePr>
        <p:xfrm>
          <a:off x="698500" y="2605088"/>
          <a:ext cx="4533900" cy="1422400"/>
        </p:xfrm>
        <a:graphic>
          <a:graphicData uri="http://schemas.openxmlformats.org/presentationml/2006/ole">
            <mc:AlternateContent xmlns:mc="http://schemas.openxmlformats.org/markup-compatibility/2006">
              <mc:Choice xmlns:v="urn:schemas-microsoft-com:vml" Requires="v">
                <p:oleObj name="Bitmap Image" r:id="rId8" imgW="4396680" imgH="2567880" progId="Paint.Picture">
                  <p:embed/>
                </p:oleObj>
              </mc:Choice>
              <mc:Fallback>
                <p:oleObj name="Bitmap Image" r:id="rId8" imgW="4396680" imgH="2567880" progId="Paint.Picture">
                  <p:embed/>
                  <p:pic>
                    <p:nvPicPr>
                      <p:cNvPr id="0" name="Object 108"/>
                      <p:cNvPicPr>
                        <a:picLocks noChangeAspect="1" noChangeArrowheads="1"/>
                      </p:cNvPicPr>
                      <p:nvPr/>
                    </p:nvPicPr>
                    <p:blipFill>
                      <a:blip r:embed="rId9"/>
                      <a:srcRect l="711" t="4543" r="-1213" b="41246"/>
                      <a:stretch>
                        <a:fillRect/>
                      </a:stretch>
                    </p:blipFill>
                    <p:spPr bwMode="auto">
                      <a:xfrm>
                        <a:off x="698500" y="2605088"/>
                        <a:ext cx="4533900" cy="1422400"/>
                      </a:xfrm>
                      <a:prstGeom prst="rect">
                        <a:avLst/>
                      </a:prstGeom>
                      <a:noFill/>
                    </p:spPr>
                  </p:pic>
                </p:oleObj>
              </mc:Fallback>
            </mc:AlternateContent>
          </a:graphicData>
        </a:graphic>
      </p:graphicFrame>
      <p:sp>
        <p:nvSpPr>
          <p:cNvPr id="12" name="Rectangle 111">
            <a:extLst>
              <a:ext uri="{FF2B5EF4-FFF2-40B4-BE49-F238E27FC236}">
                <a16:creationId xmlns:a16="http://schemas.microsoft.com/office/drawing/2014/main" id="{88B1F399-A580-4593-9EBA-660FA4788353}"/>
              </a:ext>
            </a:extLst>
          </p:cNvPr>
          <p:cNvSpPr>
            <a:spLocks noChangeArrowheads="1"/>
          </p:cNvSpPr>
          <p:nvPr/>
        </p:nvSpPr>
        <p:spPr bwMode="auto">
          <a:xfrm>
            <a:off x="948841" y="36385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60AA443E-D162-4C56-9963-66872F19B5E8}"/>
              </a:ext>
            </a:extLst>
          </p:cNvPr>
          <p:cNvGraphicFramePr>
            <a:graphicFrameLocks noChangeAspect="1"/>
          </p:cNvGraphicFramePr>
          <p:nvPr>
            <p:extLst>
              <p:ext uri="{D42A27DB-BD31-4B8C-83A1-F6EECF244321}">
                <p14:modId xmlns:p14="http://schemas.microsoft.com/office/powerpoint/2010/main" val="1936420324"/>
              </p:ext>
            </p:extLst>
          </p:nvPr>
        </p:nvGraphicFramePr>
        <p:xfrm>
          <a:off x="965720" y="4089779"/>
          <a:ext cx="2873375" cy="2468563"/>
        </p:xfrm>
        <a:graphic>
          <a:graphicData uri="http://schemas.openxmlformats.org/presentationml/2006/ole">
            <mc:AlternateContent xmlns:mc="http://schemas.openxmlformats.org/markup-compatibility/2006">
              <mc:Choice xmlns:v="urn:schemas-microsoft-com:vml" Requires="v">
                <p:oleObj name="Bitmap Image" r:id="rId10" imgW="2187130" imgH="1867062" progId="Paint.Picture">
                  <p:embed/>
                </p:oleObj>
              </mc:Choice>
              <mc:Fallback>
                <p:oleObj name="Bitmap Image" r:id="rId10" imgW="2187130" imgH="1867062" progId="Paint.Picture">
                  <p:embed/>
                  <p:pic>
                    <p:nvPicPr>
                      <p:cNvPr id="0" name="Object 110"/>
                      <p:cNvPicPr>
                        <a:picLocks noChangeAspect="1" noChangeArrowheads="1"/>
                      </p:cNvPicPr>
                      <p:nvPr/>
                    </p:nvPicPr>
                    <p:blipFill>
                      <a:blip r:embed="rId11">
                        <a:extLst>
                          <a:ext uri="{28A0092B-C50C-407E-A947-70E740481C1C}">
                            <a14:useLocalDpi xmlns:a14="http://schemas.microsoft.com/office/drawing/2010/main" val="0"/>
                          </a:ext>
                        </a:extLst>
                      </a:blip>
                      <a:srcRect l="230" t="11081" r="12527" b="1352"/>
                      <a:stretch>
                        <a:fillRect/>
                      </a:stretch>
                    </p:blipFill>
                    <p:spPr bwMode="auto">
                      <a:xfrm>
                        <a:off x="965720" y="4089779"/>
                        <a:ext cx="2873375" cy="2468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a:extLst>
              <a:ext uri="{FF2B5EF4-FFF2-40B4-BE49-F238E27FC236}">
                <a16:creationId xmlns:a16="http://schemas.microsoft.com/office/drawing/2014/main" id="{B7D2C336-3E76-4F44-BBC5-D18ADC4212D2}"/>
              </a:ext>
            </a:extLst>
          </p:cNvPr>
          <p:cNvSpPr txBox="1"/>
          <p:nvPr/>
        </p:nvSpPr>
        <p:spPr>
          <a:xfrm>
            <a:off x="693737" y="1775599"/>
            <a:ext cx="4850174" cy="646331"/>
          </a:xfrm>
          <a:prstGeom prst="rect">
            <a:avLst/>
          </a:prstGeom>
          <a:noFill/>
        </p:spPr>
        <p:txBody>
          <a:bodyPr wrap="none" rtlCol="0">
            <a:spAutoFit/>
          </a:bodyPr>
          <a:lstStyle/>
          <a:p>
            <a:r>
              <a:rPr lang="en-US" dirty="0"/>
              <a:t>Consider for example, a wave propagating along a</a:t>
            </a:r>
          </a:p>
          <a:p>
            <a:r>
              <a:rPr lang="en-US" dirty="0"/>
              <a:t>a string with mass density µ, and under tension T.</a:t>
            </a:r>
          </a:p>
        </p:txBody>
      </p:sp>
    </p:spTree>
    <p:extLst>
      <p:ext uri="{BB962C8B-B14F-4D97-AF65-F5344CB8AC3E}">
        <p14:creationId xmlns:p14="http://schemas.microsoft.com/office/powerpoint/2010/main" val="2966277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D67A8E-BB4D-4D87-AAF6-4B2B05DB0CC9}"/>
              </a:ext>
            </a:extLst>
          </p:cNvPr>
          <p:cNvSpPr txBox="1"/>
          <p:nvPr/>
        </p:nvSpPr>
        <p:spPr>
          <a:xfrm>
            <a:off x="2895600" y="735497"/>
            <a:ext cx="6589643" cy="584775"/>
          </a:xfrm>
          <a:prstGeom prst="rect">
            <a:avLst/>
          </a:prstGeom>
          <a:noFill/>
        </p:spPr>
        <p:txBody>
          <a:bodyPr wrap="square" rtlCol="0">
            <a:spAutoFit/>
          </a:bodyPr>
          <a:lstStyle/>
          <a:p>
            <a:r>
              <a:rPr lang="en-US" sz="3200" b="1" u="sng" dirty="0"/>
              <a:t>B.1 Solution of Wave Equation (1D)</a:t>
            </a:r>
          </a:p>
        </p:txBody>
      </p:sp>
      <p:sp>
        <p:nvSpPr>
          <p:cNvPr id="3" name="Rectangle 2">
            <a:extLst>
              <a:ext uri="{FF2B5EF4-FFF2-40B4-BE49-F238E27FC236}">
                <a16:creationId xmlns:a16="http://schemas.microsoft.com/office/drawing/2014/main" id="{04D1E255-3ACC-4B7E-8282-D6BE5B35A66B}"/>
              </a:ext>
            </a:extLst>
          </p:cNvPr>
          <p:cNvSpPr>
            <a:spLocks noChangeArrowheads="1"/>
          </p:cNvSpPr>
          <p:nvPr/>
        </p:nvSpPr>
        <p:spPr bwMode="auto">
          <a:xfrm>
            <a:off x="467139" y="23456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059FAFF5-7AD9-4521-9180-807F1A7E1CE3}"/>
              </a:ext>
            </a:extLst>
          </p:cNvPr>
          <p:cNvSpPr txBox="1"/>
          <p:nvPr/>
        </p:nvSpPr>
        <p:spPr>
          <a:xfrm>
            <a:off x="467139" y="1610139"/>
            <a:ext cx="9352722" cy="923330"/>
          </a:xfrm>
          <a:prstGeom prst="rect">
            <a:avLst/>
          </a:prstGeom>
          <a:noFill/>
        </p:spPr>
        <p:txBody>
          <a:bodyPr wrap="square" rtlCol="0">
            <a:spAutoFit/>
          </a:bodyPr>
          <a:lstStyle/>
          <a:p>
            <a:r>
              <a:rPr lang="en-US" dirty="0"/>
              <a:t>So we have proposed that the solution to this equation is D(</a:t>
            </a:r>
            <a:r>
              <a:rPr lang="en-US" dirty="0" err="1"/>
              <a:t>x,t</a:t>
            </a:r>
            <a:r>
              <a:rPr lang="en-US" dirty="0"/>
              <a:t>) = f(x-</a:t>
            </a:r>
            <a:r>
              <a:rPr lang="en-US" dirty="0" err="1"/>
              <a:t>vt</a:t>
            </a:r>
            <a:r>
              <a:rPr lang="en-US" dirty="0"/>
              <a:t>), where f(x) is the initial displacement of the wave.  To find out if this is true, and to determine the velocity of the wave, we must plug this guess into the wave equation:</a:t>
            </a:r>
          </a:p>
        </p:txBody>
      </p:sp>
      <p:graphicFrame>
        <p:nvGraphicFramePr>
          <p:cNvPr id="7" name="Object 6">
            <a:extLst>
              <a:ext uri="{FF2B5EF4-FFF2-40B4-BE49-F238E27FC236}">
                <a16:creationId xmlns:a16="http://schemas.microsoft.com/office/drawing/2014/main" id="{BD958A0E-D9AD-4F53-8979-571C1F101172}"/>
              </a:ext>
            </a:extLst>
          </p:cNvPr>
          <p:cNvGraphicFramePr>
            <a:graphicFrameLocks noChangeAspect="1"/>
          </p:cNvGraphicFramePr>
          <p:nvPr>
            <p:extLst>
              <p:ext uri="{D42A27DB-BD31-4B8C-83A1-F6EECF244321}">
                <p14:modId xmlns:p14="http://schemas.microsoft.com/office/powerpoint/2010/main" val="2996084141"/>
              </p:ext>
            </p:extLst>
          </p:nvPr>
        </p:nvGraphicFramePr>
        <p:xfrm>
          <a:off x="546651" y="2723538"/>
          <a:ext cx="3811588" cy="3201988"/>
        </p:xfrm>
        <a:graphic>
          <a:graphicData uri="http://schemas.openxmlformats.org/presentationml/2006/ole">
            <mc:AlternateContent xmlns:mc="http://schemas.openxmlformats.org/markup-compatibility/2006">
              <mc:Choice xmlns:v="urn:schemas-microsoft-com:vml" Requires="v">
                <p:oleObj name="Equation" r:id="rId2" imgW="2400120" imgH="2006280" progId="Equation.DSMT4">
                  <p:embed/>
                </p:oleObj>
              </mc:Choice>
              <mc:Fallback>
                <p:oleObj name="Equation" r:id="rId2" imgW="2400120" imgH="2006280" progId="Equation.DSMT4">
                  <p:embed/>
                  <p:pic>
                    <p:nvPicPr>
                      <p:cNvPr id="0" name="Object 3"/>
                      <p:cNvPicPr>
                        <a:picLocks noChangeAspect="1" noChangeArrowheads="1"/>
                      </p:cNvPicPr>
                      <p:nvPr/>
                    </p:nvPicPr>
                    <p:blipFill>
                      <a:blip r:embed="rId3"/>
                      <a:srcRect/>
                      <a:stretch>
                        <a:fillRect/>
                      </a:stretch>
                    </p:blipFill>
                    <p:spPr bwMode="auto">
                      <a:xfrm>
                        <a:off x="546651" y="2723538"/>
                        <a:ext cx="3811588" cy="3201988"/>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B480287A-CCFE-4824-A844-2CE687511E3C}"/>
              </a:ext>
            </a:extLst>
          </p:cNvPr>
          <p:cNvSpPr txBox="1"/>
          <p:nvPr/>
        </p:nvSpPr>
        <p:spPr>
          <a:xfrm>
            <a:off x="4876399" y="2723538"/>
            <a:ext cx="7386721" cy="923330"/>
          </a:xfrm>
          <a:prstGeom prst="rect">
            <a:avLst/>
          </a:prstGeom>
          <a:noFill/>
        </p:spPr>
        <p:txBody>
          <a:bodyPr wrap="square" rtlCol="0">
            <a:spAutoFit/>
          </a:bodyPr>
          <a:lstStyle/>
          <a:p>
            <a:r>
              <a:rPr lang="en-US" dirty="0"/>
              <a:t>So the fact that f’’(x-</a:t>
            </a:r>
            <a:r>
              <a:rPr lang="en-US" dirty="0" err="1"/>
              <a:t>vt</a:t>
            </a:r>
            <a:r>
              <a:rPr lang="en-US" dirty="0"/>
              <a:t>) cancels out on both sides, indicates that it is a valid solution.  And moreover we find the bottom formula for the velocity of the wave.  So we have, for strings at least:</a:t>
            </a:r>
          </a:p>
        </p:txBody>
      </p:sp>
      <p:sp>
        <p:nvSpPr>
          <p:cNvPr id="9" name="Rectangle 8">
            <a:extLst>
              <a:ext uri="{FF2B5EF4-FFF2-40B4-BE49-F238E27FC236}">
                <a16:creationId xmlns:a16="http://schemas.microsoft.com/office/drawing/2014/main" id="{A92ACBF3-4290-40F6-A4D6-2B99E1CAE746}"/>
              </a:ext>
            </a:extLst>
          </p:cNvPr>
          <p:cNvSpPr>
            <a:spLocks noChangeArrowheads="1"/>
          </p:cNvSpPr>
          <p:nvPr/>
        </p:nvSpPr>
        <p:spPr bwMode="auto">
          <a:xfrm>
            <a:off x="4978400" y="4021380"/>
            <a:ext cx="8070221" cy="53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6AD89DAB-7F85-4A0D-8D72-9FB831C6E444}"/>
              </a:ext>
            </a:extLst>
          </p:cNvPr>
          <p:cNvGraphicFramePr>
            <a:graphicFrameLocks noChangeAspect="1"/>
          </p:cNvGraphicFramePr>
          <p:nvPr>
            <p:extLst>
              <p:ext uri="{D42A27DB-BD31-4B8C-83A1-F6EECF244321}">
                <p14:modId xmlns:p14="http://schemas.microsoft.com/office/powerpoint/2010/main" val="2094621310"/>
              </p:ext>
            </p:extLst>
          </p:nvPr>
        </p:nvGraphicFramePr>
        <p:xfrm>
          <a:off x="4978400" y="3936735"/>
          <a:ext cx="5354793" cy="1143187"/>
        </p:xfrm>
        <a:graphic>
          <a:graphicData uri="http://schemas.openxmlformats.org/presentationml/2006/ole">
            <mc:AlternateContent xmlns:mc="http://schemas.openxmlformats.org/markup-compatibility/2006">
              <mc:Choice xmlns:v="urn:schemas-microsoft-com:vml" Requires="v">
                <p:oleObj name="Equation" r:id="rId4" imgW="3263760" imgH="685800" progId="Equation.DSMT4">
                  <p:embed/>
                </p:oleObj>
              </mc:Choice>
              <mc:Fallback>
                <p:oleObj name="Equation" r:id="rId4" imgW="3263760" imgH="685800" progId="Equation.DSMT4">
                  <p:embed/>
                  <p:pic>
                    <p:nvPicPr>
                      <p:cNvPr id="0" name="Object 7"/>
                      <p:cNvPicPr>
                        <a:picLocks noChangeAspect="1" noChangeArrowheads="1"/>
                      </p:cNvPicPr>
                      <p:nvPr/>
                    </p:nvPicPr>
                    <p:blipFill>
                      <a:blip r:embed="rId5"/>
                      <a:srcRect/>
                      <a:stretch>
                        <a:fillRect/>
                      </a:stretch>
                    </p:blipFill>
                    <p:spPr bwMode="auto">
                      <a:xfrm>
                        <a:off x="4978400" y="3936735"/>
                        <a:ext cx="5354793" cy="1143187"/>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A0231563-87A4-4CB8-A64C-3C933B9223B1}"/>
              </a:ext>
            </a:extLst>
          </p:cNvPr>
          <p:cNvSpPr txBox="1"/>
          <p:nvPr/>
        </p:nvSpPr>
        <p:spPr>
          <a:xfrm>
            <a:off x="4876399" y="5454434"/>
            <a:ext cx="7106369" cy="923330"/>
          </a:xfrm>
          <a:prstGeom prst="rect">
            <a:avLst/>
          </a:prstGeom>
          <a:noFill/>
        </p:spPr>
        <p:txBody>
          <a:bodyPr wrap="none" rtlCol="0">
            <a:spAutoFit/>
          </a:bodyPr>
          <a:lstStyle/>
          <a:p>
            <a:r>
              <a:rPr lang="en-US" dirty="0"/>
              <a:t>The velocity formula should make sense: higher tension </a:t>
            </a:r>
            <a:r>
              <a:rPr lang="en-US" dirty="0">
                <a:sym typeface="Wingdings" panose="05000000000000000000" pitchFamily="2" charset="2"/>
              </a:rPr>
              <a:t> higher velocity</a:t>
            </a:r>
          </a:p>
          <a:p>
            <a:r>
              <a:rPr lang="en-US" dirty="0">
                <a:sym typeface="Wingdings" panose="05000000000000000000" pitchFamily="2" charset="2"/>
              </a:rPr>
              <a:t>				    heavier string  smaller velocity</a:t>
            </a:r>
          </a:p>
          <a:p>
            <a:r>
              <a:rPr lang="en-US" dirty="0"/>
              <a:t> </a:t>
            </a:r>
          </a:p>
        </p:txBody>
      </p:sp>
    </p:spTree>
    <p:extLst>
      <p:ext uri="{BB962C8B-B14F-4D97-AF65-F5344CB8AC3E}">
        <p14:creationId xmlns:p14="http://schemas.microsoft.com/office/powerpoint/2010/main" val="512500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DA4DB-8F5D-4AE0-9F8C-188BBD04D38E}"/>
              </a:ext>
            </a:extLst>
          </p:cNvPr>
          <p:cNvSpPr>
            <a:spLocks noGrp="1"/>
          </p:cNvSpPr>
          <p:nvPr>
            <p:ph type="ctrTitle"/>
          </p:nvPr>
        </p:nvSpPr>
        <p:spPr>
          <a:xfrm>
            <a:off x="1524000" y="883824"/>
            <a:ext cx="9144000" cy="636863"/>
          </a:xfrm>
        </p:spPr>
        <p:txBody>
          <a:bodyPr>
            <a:normAutofit fontScale="90000"/>
          </a:bodyPr>
          <a:lstStyle/>
          <a:p>
            <a:r>
              <a:rPr lang="en-US" sz="3200" b="1" u="sng" dirty="0">
                <a:latin typeface="+mn-lt"/>
              </a:rPr>
              <a:t>B.1 Determining motion of medium from D(x,0) graph (1D)</a:t>
            </a:r>
          </a:p>
        </p:txBody>
      </p:sp>
      <p:sp>
        <p:nvSpPr>
          <p:cNvPr id="4" name="Rectangle 2">
            <a:extLst>
              <a:ext uri="{FF2B5EF4-FFF2-40B4-BE49-F238E27FC236}">
                <a16:creationId xmlns:a16="http://schemas.microsoft.com/office/drawing/2014/main" id="{0AD70F9C-5FED-4C52-86EB-FED0EE42B556}"/>
              </a:ext>
            </a:extLst>
          </p:cNvPr>
          <p:cNvSpPr>
            <a:spLocks noChangeArrowheads="1"/>
          </p:cNvSpPr>
          <p:nvPr/>
        </p:nvSpPr>
        <p:spPr bwMode="auto">
          <a:xfrm>
            <a:off x="983974" y="17700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id="{1A74B2CE-3A9B-49D2-8129-1B7C61B942F9}"/>
              </a:ext>
            </a:extLst>
          </p:cNvPr>
          <p:cNvSpPr>
            <a:spLocks noChangeArrowheads="1"/>
          </p:cNvSpPr>
          <p:nvPr/>
        </p:nvSpPr>
        <p:spPr bwMode="auto">
          <a:xfrm>
            <a:off x="983974" y="374705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E6004299-4E1E-4544-B550-5002329EB9F7}"/>
              </a:ext>
            </a:extLst>
          </p:cNvPr>
          <p:cNvGraphicFramePr>
            <a:graphicFrameLocks noChangeAspect="1"/>
          </p:cNvGraphicFramePr>
          <p:nvPr>
            <p:extLst>
              <p:ext uri="{D42A27DB-BD31-4B8C-83A1-F6EECF244321}">
                <p14:modId xmlns:p14="http://schemas.microsoft.com/office/powerpoint/2010/main" val="2725402107"/>
              </p:ext>
            </p:extLst>
          </p:nvPr>
        </p:nvGraphicFramePr>
        <p:xfrm>
          <a:off x="2713745" y="2882072"/>
          <a:ext cx="2087563" cy="1668463"/>
        </p:xfrm>
        <a:graphic>
          <a:graphicData uri="http://schemas.openxmlformats.org/presentationml/2006/ole">
            <mc:AlternateContent xmlns:mc="http://schemas.openxmlformats.org/markup-compatibility/2006">
              <mc:Choice xmlns:v="urn:schemas-microsoft-com:vml" Requires="v">
                <p:oleObj name="Bitmap Image" r:id="rId2" imgW="1798095" imgH="1798095" progId="Paint.Picture">
                  <p:embed/>
                </p:oleObj>
              </mc:Choice>
              <mc:Fallback>
                <p:oleObj name="Bitmap Image" r:id="rId2" imgW="1798095" imgH="1798095" progId="Paint.Picture">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r="7628" b="25847"/>
                      <a:stretch>
                        <a:fillRect/>
                      </a:stretch>
                    </p:blipFill>
                    <p:spPr bwMode="auto">
                      <a:xfrm>
                        <a:off x="2713745" y="2882072"/>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CDF6C86B-AC85-44DB-BD3C-617264C41F9C}"/>
              </a:ext>
            </a:extLst>
          </p:cNvPr>
          <p:cNvGraphicFramePr>
            <a:graphicFrameLocks noChangeAspect="1"/>
          </p:cNvGraphicFramePr>
          <p:nvPr>
            <p:extLst>
              <p:ext uri="{D42A27DB-BD31-4B8C-83A1-F6EECF244321}">
                <p14:modId xmlns:p14="http://schemas.microsoft.com/office/powerpoint/2010/main" val="1621240106"/>
              </p:ext>
            </p:extLst>
          </p:nvPr>
        </p:nvGraphicFramePr>
        <p:xfrm>
          <a:off x="506551" y="2900914"/>
          <a:ext cx="2117725" cy="1692275"/>
        </p:xfrm>
        <a:graphic>
          <a:graphicData uri="http://schemas.openxmlformats.org/presentationml/2006/ole">
            <mc:AlternateContent xmlns:mc="http://schemas.openxmlformats.org/markup-compatibility/2006">
              <mc:Choice xmlns:v="urn:schemas-microsoft-com:vml" Requires="v">
                <p:oleObj name="Bitmap Image" r:id="rId4" imgW="2126164" imgH="1798095" progId="Paint.Picture">
                  <p:embed/>
                </p:oleObj>
              </mc:Choice>
              <mc:Fallback>
                <p:oleObj name="Bitmap Image" r:id="rId4" imgW="2126164" imgH="1798095" progId="Paint.Picture">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r="359" b="5933"/>
                      <a:stretch>
                        <a:fillRect/>
                      </a:stretch>
                    </p:blipFill>
                    <p:spPr bwMode="auto">
                      <a:xfrm>
                        <a:off x="506551" y="2900914"/>
                        <a:ext cx="2117725" cy="169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8">
            <a:extLst>
              <a:ext uri="{FF2B5EF4-FFF2-40B4-BE49-F238E27FC236}">
                <a16:creationId xmlns:a16="http://schemas.microsoft.com/office/drawing/2014/main" id="{2683E415-EB08-491E-954C-222509A5A3B5}"/>
              </a:ext>
            </a:extLst>
          </p:cNvPr>
          <p:cNvSpPr>
            <a:spLocks noChangeArrowheads="1"/>
          </p:cNvSpPr>
          <p:nvPr/>
        </p:nvSpPr>
        <p:spPr bwMode="auto">
          <a:xfrm>
            <a:off x="5257455" y="18053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CAFC036B-4834-4283-BB1F-B639C8EDD856}"/>
              </a:ext>
            </a:extLst>
          </p:cNvPr>
          <p:cNvGraphicFramePr>
            <a:graphicFrameLocks noChangeAspect="1"/>
          </p:cNvGraphicFramePr>
          <p:nvPr>
            <p:extLst>
              <p:ext uri="{D42A27DB-BD31-4B8C-83A1-F6EECF244321}">
                <p14:modId xmlns:p14="http://schemas.microsoft.com/office/powerpoint/2010/main" val="1767200095"/>
              </p:ext>
            </p:extLst>
          </p:nvPr>
        </p:nvGraphicFramePr>
        <p:xfrm>
          <a:off x="4982567" y="2882071"/>
          <a:ext cx="2087563" cy="1668463"/>
        </p:xfrm>
        <a:graphic>
          <a:graphicData uri="http://schemas.openxmlformats.org/presentationml/2006/ole">
            <mc:AlternateContent xmlns:mc="http://schemas.openxmlformats.org/markup-compatibility/2006">
              <mc:Choice xmlns:v="urn:schemas-microsoft-com:vml" Requires="v">
                <p:oleObj name="Bitmap Image" r:id="rId6" imgW="1798095" imgH="1798095" progId="Paint.Picture">
                  <p:embed/>
                </p:oleObj>
              </mc:Choice>
              <mc:Fallback>
                <p:oleObj name="Bitmap Image" r:id="rId6" imgW="1798095" imgH="1798095" progId="Paint.Picture">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r="7628" b="25847"/>
                      <a:stretch>
                        <a:fillRect/>
                      </a:stretch>
                    </p:blipFill>
                    <p:spPr bwMode="auto">
                      <a:xfrm>
                        <a:off x="4982567" y="2882071"/>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0">
            <a:extLst>
              <a:ext uri="{FF2B5EF4-FFF2-40B4-BE49-F238E27FC236}">
                <a16:creationId xmlns:a16="http://schemas.microsoft.com/office/drawing/2014/main" id="{984E668F-DF22-4163-8903-643630873E93}"/>
              </a:ext>
            </a:extLst>
          </p:cNvPr>
          <p:cNvSpPr>
            <a:spLocks noChangeArrowheads="1"/>
          </p:cNvSpPr>
          <p:nvPr/>
        </p:nvSpPr>
        <p:spPr bwMode="auto">
          <a:xfrm>
            <a:off x="7251389" y="182917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A7069413-D128-4EB5-81DC-EFF56ED15EAD}"/>
              </a:ext>
            </a:extLst>
          </p:cNvPr>
          <p:cNvGraphicFramePr>
            <a:graphicFrameLocks noChangeAspect="1"/>
          </p:cNvGraphicFramePr>
          <p:nvPr>
            <p:extLst>
              <p:ext uri="{D42A27DB-BD31-4B8C-83A1-F6EECF244321}">
                <p14:modId xmlns:p14="http://schemas.microsoft.com/office/powerpoint/2010/main" val="3425729178"/>
              </p:ext>
            </p:extLst>
          </p:nvPr>
        </p:nvGraphicFramePr>
        <p:xfrm>
          <a:off x="7271077" y="2884970"/>
          <a:ext cx="2087563" cy="1668463"/>
        </p:xfrm>
        <a:graphic>
          <a:graphicData uri="http://schemas.openxmlformats.org/presentationml/2006/ole">
            <mc:AlternateContent xmlns:mc="http://schemas.openxmlformats.org/markup-compatibility/2006">
              <mc:Choice xmlns:v="urn:schemas-microsoft-com:vml" Requires="v">
                <p:oleObj name="Bitmap Image" r:id="rId8" imgW="1798095" imgH="1798095" progId="Paint.Picture">
                  <p:embed/>
                </p:oleObj>
              </mc:Choice>
              <mc:Fallback>
                <p:oleObj name="Bitmap Image" r:id="rId8" imgW="1798095" imgH="1798095" progId="Paint.Picture">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r="7628" b="25847"/>
                      <a:stretch>
                        <a:fillRect/>
                      </a:stretch>
                    </p:blipFill>
                    <p:spPr bwMode="auto">
                      <a:xfrm>
                        <a:off x="7271077" y="2884970"/>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12">
            <a:extLst>
              <a:ext uri="{FF2B5EF4-FFF2-40B4-BE49-F238E27FC236}">
                <a16:creationId xmlns:a16="http://schemas.microsoft.com/office/drawing/2014/main" id="{EC277869-5D18-483C-8A3F-FE4B5560FA8F}"/>
              </a:ext>
            </a:extLst>
          </p:cNvPr>
          <p:cNvSpPr>
            <a:spLocks noChangeArrowheads="1"/>
          </p:cNvSpPr>
          <p:nvPr/>
        </p:nvSpPr>
        <p:spPr bwMode="auto">
          <a:xfrm>
            <a:off x="9530055" y="181632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E2998204-83EF-4133-81ED-501EA90479B8}"/>
              </a:ext>
            </a:extLst>
          </p:cNvPr>
          <p:cNvGraphicFramePr>
            <a:graphicFrameLocks noChangeAspect="1"/>
          </p:cNvGraphicFramePr>
          <p:nvPr>
            <p:extLst>
              <p:ext uri="{D42A27DB-BD31-4B8C-83A1-F6EECF244321}">
                <p14:modId xmlns:p14="http://schemas.microsoft.com/office/powerpoint/2010/main" val="1070901547"/>
              </p:ext>
            </p:extLst>
          </p:nvPr>
        </p:nvGraphicFramePr>
        <p:xfrm>
          <a:off x="9501367" y="2900914"/>
          <a:ext cx="2087563" cy="1668463"/>
        </p:xfrm>
        <a:graphic>
          <a:graphicData uri="http://schemas.openxmlformats.org/presentationml/2006/ole">
            <mc:AlternateContent xmlns:mc="http://schemas.openxmlformats.org/markup-compatibility/2006">
              <mc:Choice xmlns:v="urn:schemas-microsoft-com:vml" Requires="v">
                <p:oleObj name="Bitmap Image" r:id="rId10" imgW="1798095" imgH="1798095" progId="Paint.Picture">
                  <p:embed/>
                </p:oleObj>
              </mc:Choice>
              <mc:Fallback>
                <p:oleObj name="Bitmap Image" r:id="rId10" imgW="1798095" imgH="1798095" progId="Paint.Picture">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r="7628" b="25847"/>
                      <a:stretch>
                        <a:fillRect/>
                      </a:stretch>
                    </p:blipFill>
                    <p:spPr bwMode="auto">
                      <a:xfrm>
                        <a:off x="9501367" y="2900914"/>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4">
            <a:extLst>
              <a:ext uri="{FF2B5EF4-FFF2-40B4-BE49-F238E27FC236}">
                <a16:creationId xmlns:a16="http://schemas.microsoft.com/office/drawing/2014/main" id="{85DE8193-4D54-422A-AD81-49A58A41F81D}"/>
              </a:ext>
            </a:extLst>
          </p:cNvPr>
          <p:cNvSpPr>
            <a:spLocks noChangeArrowheads="1"/>
          </p:cNvSpPr>
          <p:nvPr/>
        </p:nvSpPr>
        <p:spPr bwMode="auto">
          <a:xfrm>
            <a:off x="536713" y="38199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764373F8-9BC2-438C-90D0-E3CE6BD17501}"/>
              </a:ext>
            </a:extLst>
          </p:cNvPr>
          <p:cNvGraphicFramePr>
            <a:graphicFrameLocks noChangeAspect="1"/>
          </p:cNvGraphicFramePr>
          <p:nvPr>
            <p:extLst>
              <p:ext uri="{D42A27DB-BD31-4B8C-83A1-F6EECF244321}">
                <p14:modId xmlns:p14="http://schemas.microsoft.com/office/powerpoint/2010/main" val="3249862495"/>
              </p:ext>
            </p:extLst>
          </p:nvPr>
        </p:nvGraphicFramePr>
        <p:xfrm>
          <a:off x="536713" y="4720156"/>
          <a:ext cx="2087563" cy="1668463"/>
        </p:xfrm>
        <a:graphic>
          <a:graphicData uri="http://schemas.openxmlformats.org/presentationml/2006/ole">
            <mc:AlternateContent xmlns:mc="http://schemas.openxmlformats.org/markup-compatibility/2006">
              <mc:Choice xmlns:v="urn:schemas-microsoft-com:vml" Requires="v">
                <p:oleObj name="Bitmap Image" r:id="rId12" imgW="1798095" imgH="1798095" progId="Paint.Picture">
                  <p:embed/>
                </p:oleObj>
              </mc:Choice>
              <mc:Fallback>
                <p:oleObj name="Bitmap Image" r:id="rId12" imgW="1798095" imgH="1798095" progId="Paint.Picture">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r="7628" b="25847"/>
                      <a:stretch>
                        <a:fillRect/>
                      </a:stretch>
                    </p:blipFill>
                    <p:spPr bwMode="auto">
                      <a:xfrm>
                        <a:off x="536713" y="4720156"/>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16">
            <a:extLst>
              <a:ext uri="{FF2B5EF4-FFF2-40B4-BE49-F238E27FC236}">
                <a16:creationId xmlns:a16="http://schemas.microsoft.com/office/drawing/2014/main" id="{F516A0AE-D8F3-41BB-A7B5-559E065A2492}"/>
              </a:ext>
            </a:extLst>
          </p:cNvPr>
          <p:cNvSpPr>
            <a:spLocks noChangeArrowheads="1"/>
          </p:cNvSpPr>
          <p:nvPr/>
        </p:nvSpPr>
        <p:spPr bwMode="auto">
          <a:xfrm>
            <a:off x="2733433" y="38199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D157F0C2-2A78-48C2-AD15-8E0C632E56C5}"/>
              </a:ext>
            </a:extLst>
          </p:cNvPr>
          <p:cNvGraphicFramePr>
            <a:graphicFrameLocks noChangeAspect="1"/>
          </p:cNvGraphicFramePr>
          <p:nvPr>
            <p:extLst>
              <p:ext uri="{D42A27DB-BD31-4B8C-83A1-F6EECF244321}">
                <p14:modId xmlns:p14="http://schemas.microsoft.com/office/powerpoint/2010/main" val="1675488377"/>
              </p:ext>
            </p:extLst>
          </p:nvPr>
        </p:nvGraphicFramePr>
        <p:xfrm>
          <a:off x="2733433" y="4710112"/>
          <a:ext cx="2087563" cy="1668463"/>
        </p:xfrm>
        <a:graphic>
          <a:graphicData uri="http://schemas.openxmlformats.org/presentationml/2006/ole">
            <mc:AlternateContent xmlns:mc="http://schemas.openxmlformats.org/markup-compatibility/2006">
              <mc:Choice xmlns:v="urn:schemas-microsoft-com:vml" Requires="v">
                <p:oleObj name="Bitmap Image" r:id="rId14" imgW="1798095" imgH="1798095" progId="Paint.Picture">
                  <p:embed/>
                </p:oleObj>
              </mc:Choice>
              <mc:Fallback>
                <p:oleObj name="Bitmap Image" r:id="rId14" imgW="1798095" imgH="1798095" progId="Paint.Picture">
                  <p:embed/>
                  <p:pic>
                    <p:nvPicPr>
                      <p:cNvPr id="0" name="Object 15"/>
                      <p:cNvPicPr>
                        <a:picLocks noChangeAspect="1" noChangeArrowheads="1"/>
                      </p:cNvPicPr>
                      <p:nvPr/>
                    </p:nvPicPr>
                    <p:blipFill>
                      <a:blip r:embed="rId15">
                        <a:extLst>
                          <a:ext uri="{28A0092B-C50C-407E-A947-70E740481C1C}">
                            <a14:useLocalDpi xmlns:a14="http://schemas.microsoft.com/office/drawing/2010/main" val="0"/>
                          </a:ext>
                        </a:extLst>
                      </a:blip>
                      <a:srcRect r="7628" b="25847"/>
                      <a:stretch>
                        <a:fillRect/>
                      </a:stretch>
                    </p:blipFill>
                    <p:spPr bwMode="auto">
                      <a:xfrm>
                        <a:off x="2733433" y="4710112"/>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ectangle 18">
            <a:extLst>
              <a:ext uri="{FF2B5EF4-FFF2-40B4-BE49-F238E27FC236}">
                <a16:creationId xmlns:a16="http://schemas.microsoft.com/office/drawing/2014/main" id="{1D433D26-092B-4FF2-8215-30F791D27E4E}"/>
              </a:ext>
            </a:extLst>
          </p:cNvPr>
          <p:cNvSpPr>
            <a:spLocks noChangeArrowheads="1"/>
          </p:cNvSpPr>
          <p:nvPr/>
        </p:nvSpPr>
        <p:spPr bwMode="auto">
          <a:xfrm>
            <a:off x="4992411" y="379609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a:extLst>
              <a:ext uri="{FF2B5EF4-FFF2-40B4-BE49-F238E27FC236}">
                <a16:creationId xmlns:a16="http://schemas.microsoft.com/office/drawing/2014/main" id="{E76668A0-F99F-421D-8E74-F7C45456896D}"/>
              </a:ext>
            </a:extLst>
          </p:cNvPr>
          <p:cNvGraphicFramePr>
            <a:graphicFrameLocks noChangeAspect="1"/>
          </p:cNvGraphicFramePr>
          <p:nvPr>
            <p:extLst>
              <p:ext uri="{D42A27DB-BD31-4B8C-83A1-F6EECF244321}">
                <p14:modId xmlns:p14="http://schemas.microsoft.com/office/powerpoint/2010/main" val="672846751"/>
              </p:ext>
            </p:extLst>
          </p:nvPr>
        </p:nvGraphicFramePr>
        <p:xfrm>
          <a:off x="4992410" y="4710112"/>
          <a:ext cx="2087563" cy="1668463"/>
        </p:xfrm>
        <a:graphic>
          <a:graphicData uri="http://schemas.openxmlformats.org/presentationml/2006/ole">
            <mc:AlternateContent xmlns:mc="http://schemas.openxmlformats.org/markup-compatibility/2006">
              <mc:Choice xmlns:v="urn:schemas-microsoft-com:vml" Requires="v">
                <p:oleObj name="Bitmap Image" r:id="rId16" imgW="1798095" imgH="1798095" progId="Paint.Picture">
                  <p:embed/>
                </p:oleObj>
              </mc:Choice>
              <mc:Fallback>
                <p:oleObj name="Bitmap Image" r:id="rId16" imgW="1798095" imgH="1798095" progId="Paint.Picture">
                  <p:embed/>
                  <p:pic>
                    <p:nvPicPr>
                      <p:cNvPr id="0" name="Object 17"/>
                      <p:cNvPicPr>
                        <a:picLocks noChangeAspect="1" noChangeArrowheads="1"/>
                      </p:cNvPicPr>
                      <p:nvPr/>
                    </p:nvPicPr>
                    <p:blipFill>
                      <a:blip r:embed="rId17">
                        <a:extLst>
                          <a:ext uri="{28A0092B-C50C-407E-A947-70E740481C1C}">
                            <a14:useLocalDpi xmlns:a14="http://schemas.microsoft.com/office/drawing/2010/main" val="0"/>
                          </a:ext>
                        </a:extLst>
                      </a:blip>
                      <a:srcRect r="7628" b="25847"/>
                      <a:stretch>
                        <a:fillRect/>
                      </a:stretch>
                    </p:blipFill>
                    <p:spPr bwMode="auto">
                      <a:xfrm>
                        <a:off x="4992410" y="4710112"/>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20">
            <a:extLst>
              <a:ext uri="{FF2B5EF4-FFF2-40B4-BE49-F238E27FC236}">
                <a16:creationId xmlns:a16="http://schemas.microsoft.com/office/drawing/2014/main" id="{AE511615-3A83-4389-8097-AFE077634866}"/>
              </a:ext>
            </a:extLst>
          </p:cNvPr>
          <p:cNvSpPr>
            <a:spLocks noChangeArrowheads="1"/>
          </p:cNvSpPr>
          <p:nvPr/>
        </p:nvSpPr>
        <p:spPr bwMode="auto">
          <a:xfrm>
            <a:off x="7251389" y="38199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 name="Object 22">
            <a:extLst>
              <a:ext uri="{FF2B5EF4-FFF2-40B4-BE49-F238E27FC236}">
                <a16:creationId xmlns:a16="http://schemas.microsoft.com/office/drawing/2014/main" id="{6D5276C9-1B5E-4AF1-9CAA-2392C72EE579}"/>
              </a:ext>
            </a:extLst>
          </p:cNvPr>
          <p:cNvGraphicFramePr>
            <a:graphicFrameLocks noChangeAspect="1"/>
          </p:cNvGraphicFramePr>
          <p:nvPr>
            <p:extLst>
              <p:ext uri="{D42A27DB-BD31-4B8C-83A1-F6EECF244321}">
                <p14:modId xmlns:p14="http://schemas.microsoft.com/office/powerpoint/2010/main" val="2429976361"/>
              </p:ext>
            </p:extLst>
          </p:nvPr>
        </p:nvGraphicFramePr>
        <p:xfrm>
          <a:off x="7271077" y="4710112"/>
          <a:ext cx="2087563" cy="1668463"/>
        </p:xfrm>
        <a:graphic>
          <a:graphicData uri="http://schemas.openxmlformats.org/presentationml/2006/ole">
            <mc:AlternateContent xmlns:mc="http://schemas.openxmlformats.org/markup-compatibility/2006">
              <mc:Choice xmlns:v="urn:schemas-microsoft-com:vml" Requires="v">
                <p:oleObj name="Bitmap Image" r:id="rId18" imgW="1798095" imgH="1798095" progId="Paint.Picture">
                  <p:embed/>
                </p:oleObj>
              </mc:Choice>
              <mc:Fallback>
                <p:oleObj name="Bitmap Image" r:id="rId18" imgW="1798095" imgH="1798095" progId="Paint.Picture">
                  <p:embed/>
                  <p:pic>
                    <p:nvPicPr>
                      <p:cNvPr id="0" name="Object 19"/>
                      <p:cNvPicPr>
                        <a:picLocks noChangeAspect="1" noChangeArrowheads="1"/>
                      </p:cNvPicPr>
                      <p:nvPr/>
                    </p:nvPicPr>
                    <p:blipFill>
                      <a:blip r:embed="rId19">
                        <a:extLst>
                          <a:ext uri="{28A0092B-C50C-407E-A947-70E740481C1C}">
                            <a14:useLocalDpi xmlns:a14="http://schemas.microsoft.com/office/drawing/2010/main" val="0"/>
                          </a:ext>
                        </a:extLst>
                      </a:blip>
                      <a:srcRect r="7628" b="25847"/>
                      <a:stretch>
                        <a:fillRect/>
                      </a:stretch>
                    </p:blipFill>
                    <p:spPr bwMode="auto">
                      <a:xfrm>
                        <a:off x="7271077" y="4710112"/>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2">
            <a:extLst>
              <a:ext uri="{FF2B5EF4-FFF2-40B4-BE49-F238E27FC236}">
                <a16:creationId xmlns:a16="http://schemas.microsoft.com/office/drawing/2014/main" id="{6B4C4ACD-9349-4314-A60C-625BB4ED2E11}"/>
              </a:ext>
            </a:extLst>
          </p:cNvPr>
          <p:cNvSpPr>
            <a:spLocks noChangeArrowheads="1"/>
          </p:cNvSpPr>
          <p:nvPr/>
        </p:nvSpPr>
        <p:spPr bwMode="auto">
          <a:xfrm>
            <a:off x="9530055" y="38199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A26D18F7-288F-41C3-BEF2-B2CEF6EDD03B}"/>
              </a:ext>
            </a:extLst>
          </p:cNvPr>
          <p:cNvGraphicFramePr>
            <a:graphicFrameLocks noChangeAspect="1"/>
          </p:cNvGraphicFramePr>
          <p:nvPr>
            <p:extLst>
              <p:ext uri="{D42A27DB-BD31-4B8C-83A1-F6EECF244321}">
                <p14:modId xmlns:p14="http://schemas.microsoft.com/office/powerpoint/2010/main" val="2705116938"/>
              </p:ext>
            </p:extLst>
          </p:nvPr>
        </p:nvGraphicFramePr>
        <p:xfrm>
          <a:off x="9530055" y="4720156"/>
          <a:ext cx="2087563" cy="1668463"/>
        </p:xfrm>
        <a:graphic>
          <a:graphicData uri="http://schemas.openxmlformats.org/presentationml/2006/ole">
            <mc:AlternateContent xmlns:mc="http://schemas.openxmlformats.org/markup-compatibility/2006">
              <mc:Choice xmlns:v="urn:schemas-microsoft-com:vml" Requires="v">
                <p:oleObj name="Bitmap Image" r:id="rId20" imgW="1798200" imgH="1798200" progId="Paint.Picture">
                  <p:embed/>
                </p:oleObj>
              </mc:Choice>
              <mc:Fallback>
                <p:oleObj name="Bitmap Image" r:id="rId20" imgW="1798200" imgH="1798200" progId="Paint.Picture">
                  <p:embed/>
                  <p:pic>
                    <p:nvPicPr>
                      <p:cNvPr id="0" name="Object 21"/>
                      <p:cNvPicPr>
                        <a:picLocks noChangeAspect="1" noChangeArrowheads="1"/>
                      </p:cNvPicPr>
                      <p:nvPr/>
                    </p:nvPicPr>
                    <p:blipFill>
                      <a:blip r:embed="rId21"/>
                      <a:srcRect r="7628" b="25847"/>
                      <a:stretch>
                        <a:fillRect/>
                      </a:stretch>
                    </p:blipFill>
                    <p:spPr bwMode="auto">
                      <a:xfrm>
                        <a:off x="9530055" y="4720156"/>
                        <a:ext cx="2087563"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Box 25">
            <a:extLst>
              <a:ext uri="{FF2B5EF4-FFF2-40B4-BE49-F238E27FC236}">
                <a16:creationId xmlns:a16="http://schemas.microsoft.com/office/drawing/2014/main" id="{20238306-FBAA-46E9-9F77-E25C97B619DD}"/>
              </a:ext>
            </a:extLst>
          </p:cNvPr>
          <p:cNvSpPr txBox="1"/>
          <p:nvPr/>
        </p:nvSpPr>
        <p:spPr>
          <a:xfrm>
            <a:off x="830603" y="1770096"/>
            <a:ext cx="11319637" cy="923330"/>
          </a:xfrm>
          <a:prstGeom prst="rect">
            <a:avLst/>
          </a:prstGeom>
          <a:noFill/>
        </p:spPr>
        <p:txBody>
          <a:bodyPr wrap="none" rtlCol="0">
            <a:spAutoFit/>
          </a:bodyPr>
          <a:lstStyle/>
          <a:p>
            <a:r>
              <a:rPr lang="en-US" dirty="0">
                <a:solidFill>
                  <a:srgbClr val="0070C0"/>
                </a:solidFill>
              </a:rPr>
              <a:t>Consider an initial wave pulse D(x,0) shown below, which propagates down the string with velocity v = 1m/s.</a:t>
            </a:r>
          </a:p>
          <a:p>
            <a:r>
              <a:rPr lang="en-US" dirty="0">
                <a:solidFill>
                  <a:srgbClr val="0070C0"/>
                </a:solidFill>
              </a:rPr>
              <a:t>What would the string look like in 1s intervals thereafter (these are ‘snapshot’ graphs)?  What would the displacement </a:t>
            </a:r>
          </a:p>
          <a:p>
            <a:r>
              <a:rPr lang="en-US" dirty="0">
                <a:solidFill>
                  <a:srgbClr val="0070C0"/>
                </a:solidFill>
              </a:rPr>
              <a:t>of a fixed point on the string (say x = 0m in this example) be as a function of time (this is called a ‘history graph’)?</a:t>
            </a:r>
          </a:p>
        </p:txBody>
      </p:sp>
    </p:spTree>
    <p:extLst>
      <p:ext uri="{BB962C8B-B14F-4D97-AF65-F5344CB8AC3E}">
        <p14:creationId xmlns:p14="http://schemas.microsoft.com/office/powerpoint/2010/main" val="332448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A9CD1-DB35-4D85-A204-368010A951FF}"/>
              </a:ext>
            </a:extLst>
          </p:cNvPr>
          <p:cNvSpPr>
            <a:spLocks noGrp="1"/>
          </p:cNvSpPr>
          <p:nvPr>
            <p:ph type="ctrTitle"/>
          </p:nvPr>
        </p:nvSpPr>
        <p:spPr>
          <a:xfrm>
            <a:off x="920773" y="922070"/>
            <a:ext cx="9959009" cy="597107"/>
          </a:xfrm>
        </p:spPr>
        <p:txBody>
          <a:bodyPr>
            <a:noAutofit/>
          </a:bodyPr>
          <a:lstStyle/>
          <a:p>
            <a:r>
              <a:rPr lang="en-US" sz="2800" b="1" u="sng" dirty="0">
                <a:latin typeface="+mn-lt"/>
              </a:rPr>
              <a:t>B.1 Determining motion of medium from D(x,0) formula (1D)</a:t>
            </a:r>
          </a:p>
        </p:txBody>
      </p:sp>
      <p:sp>
        <p:nvSpPr>
          <p:cNvPr id="4" name="TextBox 3">
            <a:extLst>
              <a:ext uri="{FF2B5EF4-FFF2-40B4-BE49-F238E27FC236}">
                <a16:creationId xmlns:a16="http://schemas.microsoft.com/office/drawing/2014/main" id="{6B9DA8B1-3730-4193-B5CB-76CA30D52FBC}"/>
              </a:ext>
            </a:extLst>
          </p:cNvPr>
          <p:cNvSpPr txBox="1"/>
          <p:nvPr/>
        </p:nvSpPr>
        <p:spPr>
          <a:xfrm>
            <a:off x="920773" y="2075259"/>
            <a:ext cx="6274666" cy="646331"/>
          </a:xfrm>
          <a:prstGeom prst="rect">
            <a:avLst/>
          </a:prstGeom>
          <a:noFill/>
        </p:spPr>
        <p:txBody>
          <a:bodyPr wrap="none" rtlCol="0">
            <a:spAutoFit/>
          </a:bodyPr>
          <a:lstStyle/>
          <a:p>
            <a:r>
              <a:rPr lang="en-US" dirty="0">
                <a:solidFill>
                  <a:srgbClr val="0070C0"/>
                </a:solidFill>
              </a:rPr>
              <a:t>Consider an initial wave pulse along a string  given by formula: </a:t>
            </a:r>
          </a:p>
          <a:p>
            <a:r>
              <a:rPr lang="en-US" dirty="0">
                <a:solidFill>
                  <a:srgbClr val="0070C0"/>
                </a:solidFill>
              </a:rPr>
              <a:t>and propagates down the string with velocity v = 5m/s to the left</a:t>
            </a:r>
          </a:p>
        </p:txBody>
      </p:sp>
      <p:graphicFrame>
        <p:nvGraphicFramePr>
          <p:cNvPr id="5" name="Object 4">
            <a:extLst>
              <a:ext uri="{FF2B5EF4-FFF2-40B4-BE49-F238E27FC236}">
                <a16:creationId xmlns:a16="http://schemas.microsoft.com/office/drawing/2014/main" id="{B84C330D-6EBD-4230-9E64-312051BF2BBB}"/>
              </a:ext>
            </a:extLst>
          </p:cNvPr>
          <p:cNvGraphicFramePr>
            <a:graphicFrameLocks noChangeAspect="1"/>
          </p:cNvGraphicFramePr>
          <p:nvPr>
            <p:extLst>
              <p:ext uri="{D42A27DB-BD31-4B8C-83A1-F6EECF244321}">
                <p14:modId xmlns:p14="http://schemas.microsoft.com/office/powerpoint/2010/main" val="162627813"/>
              </p:ext>
            </p:extLst>
          </p:nvPr>
        </p:nvGraphicFramePr>
        <p:xfrm>
          <a:off x="7785720" y="2075259"/>
          <a:ext cx="1689658" cy="654742"/>
        </p:xfrm>
        <a:graphic>
          <a:graphicData uri="http://schemas.openxmlformats.org/presentationml/2006/ole">
            <mc:AlternateContent xmlns:mc="http://schemas.openxmlformats.org/markup-compatibility/2006">
              <mc:Choice xmlns:v="urn:schemas-microsoft-com:vml" Requires="v">
                <p:oleObj name="Equation" r:id="rId2" imgW="1015920" imgH="393480" progId="Equation.DSMT4">
                  <p:embed/>
                </p:oleObj>
              </mc:Choice>
              <mc:Fallback>
                <p:oleObj name="Equation" r:id="rId2" imgW="1015920" imgH="393480" progId="Equation.DSMT4">
                  <p:embed/>
                  <p:pic>
                    <p:nvPicPr>
                      <p:cNvPr id="0" name=""/>
                      <p:cNvPicPr/>
                      <p:nvPr/>
                    </p:nvPicPr>
                    <p:blipFill>
                      <a:blip r:embed="rId3"/>
                      <a:stretch>
                        <a:fillRect/>
                      </a:stretch>
                    </p:blipFill>
                    <p:spPr>
                      <a:xfrm>
                        <a:off x="7785720" y="2075259"/>
                        <a:ext cx="1689658" cy="65474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FCDB4B71-F6B5-49B5-B1BD-D8E275228F2C}"/>
              </a:ext>
            </a:extLst>
          </p:cNvPr>
          <p:cNvSpPr txBox="1"/>
          <p:nvPr/>
        </p:nvSpPr>
        <p:spPr>
          <a:xfrm>
            <a:off x="920773" y="2995387"/>
            <a:ext cx="9692397" cy="369332"/>
          </a:xfrm>
          <a:prstGeom prst="rect">
            <a:avLst/>
          </a:prstGeom>
          <a:noFill/>
        </p:spPr>
        <p:txBody>
          <a:bodyPr wrap="none" rtlCol="0">
            <a:spAutoFit/>
          </a:bodyPr>
          <a:lstStyle/>
          <a:p>
            <a:r>
              <a:rPr lang="en-US" dirty="0">
                <a:solidFill>
                  <a:srgbClr val="0070C0"/>
                </a:solidFill>
              </a:rPr>
              <a:t>What would be the displacement profile (snapshot function) of the entire string as a function of time?</a:t>
            </a:r>
          </a:p>
        </p:txBody>
      </p:sp>
      <p:graphicFrame>
        <p:nvGraphicFramePr>
          <p:cNvPr id="7" name="Object 6">
            <a:extLst>
              <a:ext uri="{FF2B5EF4-FFF2-40B4-BE49-F238E27FC236}">
                <a16:creationId xmlns:a16="http://schemas.microsoft.com/office/drawing/2014/main" id="{EC5EEC24-F732-4385-82C6-D65AC89DD362}"/>
              </a:ext>
            </a:extLst>
          </p:cNvPr>
          <p:cNvGraphicFramePr>
            <a:graphicFrameLocks noChangeAspect="1"/>
          </p:cNvGraphicFramePr>
          <p:nvPr>
            <p:extLst>
              <p:ext uri="{D42A27DB-BD31-4B8C-83A1-F6EECF244321}">
                <p14:modId xmlns:p14="http://schemas.microsoft.com/office/powerpoint/2010/main" val="3095792080"/>
              </p:ext>
            </p:extLst>
          </p:nvPr>
        </p:nvGraphicFramePr>
        <p:xfrm>
          <a:off x="982662" y="3630105"/>
          <a:ext cx="5113338" cy="646113"/>
        </p:xfrm>
        <a:graphic>
          <a:graphicData uri="http://schemas.openxmlformats.org/presentationml/2006/ole">
            <mc:AlternateContent xmlns:mc="http://schemas.openxmlformats.org/markup-compatibility/2006">
              <mc:Choice xmlns:v="urn:schemas-microsoft-com:vml" Requires="v">
                <p:oleObj name="Equation" r:id="rId4" imgW="3314520" imgH="419040" progId="Equation.DSMT4">
                  <p:embed/>
                </p:oleObj>
              </mc:Choice>
              <mc:Fallback>
                <p:oleObj name="Equation" r:id="rId4" imgW="3314520" imgH="419040" progId="Equation.DSMT4">
                  <p:embed/>
                  <p:pic>
                    <p:nvPicPr>
                      <p:cNvPr id="0" name=""/>
                      <p:cNvPicPr/>
                      <p:nvPr/>
                    </p:nvPicPr>
                    <p:blipFill>
                      <a:blip r:embed="rId5"/>
                      <a:stretch>
                        <a:fillRect/>
                      </a:stretch>
                    </p:blipFill>
                    <p:spPr>
                      <a:xfrm>
                        <a:off x="982662" y="3630105"/>
                        <a:ext cx="5113338" cy="646113"/>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40352840-07DD-432B-BD58-DADA26C84918}"/>
              </a:ext>
            </a:extLst>
          </p:cNvPr>
          <p:cNvSpPr txBox="1"/>
          <p:nvPr/>
        </p:nvSpPr>
        <p:spPr>
          <a:xfrm>
            <a:off x="920773" y="4476882"/>
            <a:ext cx="11054758" cy="369332"/>
          </a:xfrm>
          <a:prstGeom prst="rect">
            <a:avLst/>
          </a:prstGeom>
          <a:noFill/>
        </p:spPr>
        <p:txBody>
          <a:bodyPr wrap="none" rtlCol="0">
            <a:spAutoFit/>
          </a:bodyPr>
          <a:lstStyle/>
          <a:p>
            <a:r>
              <a:rPr lang="en-US" dirty="0">
                <a:solidFill>
                  <a:srgbClr val="0070C0"/>
                </a:solidFill>
              </a:rPr>
              <a:t>And what would be the displacement and velocity of the point, say, x = -3m, as a function of time (history function)?</a:t>
            </a:r>
          </a:p>
        </p:txBody>
      </p:sp>
      <p:graphicFrame>
        <p:nvGraphicFramePr>
          <p:cNvPr id="9" name="Object 8">
            <a:extLst>
              <a:ext uri="{FF2B5EF4-FFF2-40B4-BE49-F238E27FC236}">
                <a16:creationId xmlns:a16="http://schemas.microsoft.com/office/drawing/2014/main" id="{45887A61-EBE7-4E9C-A598-AF1511DE0C52}"/>
              </a:ext>
            </a:extLst>
          </p:cNvPr>
          <p:cNvGraphicFramePr>
            <a:graphicFrameLocks noChangeAspect="1"/>
          </p:cNvGraphicFramePr>
          <p:nvPr>
            <p:extLst>
              <p:ext uri="{D42A27DB-BD31-4B8C-83A1-F6EECF244321}">
                <p14:modId xmlns:p14="http://schemas.microsoft.com/office/powerpoint/2010/main" val="4196017434"/>
              </p:ext>
            </p:extLst>
          </p:nvPr>
        </p:nvGraphicFramePr>
        <p:xfrm>
          <a:off x="933967" y="5046878"/>
          <a:ext cx="6756400" cy="1449388"/>
        </p:xfrm>
        <a:graphic>
          <a:graphicData uri="http://schemas.openxmlformats.org/presentationml/2006/ole">
            <mc:AlternateContent xmlns:mc="http://schemas.openxmlformats.org/markup-compatibility/2006">
              <mc:Choice xmlns:v="urn:schemas-microsoft-com:vml" Requires="v">
                <p:oleObj name="Equation" r:id="rId6" imgW="4381200" imgH="939600" progId="Equation.DSMT4">
                  <p:embed/>
                </p:oleObj>
              </mc:Choice>
              <mc:Fallback>
                <p:oleObj name="Equation" r:id="rId6" imgW="4381200" imgH="939600" progId="Equation.DSMT4">
                  <p:embed/>
                  <p:pic>
                    <p:nvPicPr>
                      <p:cNvPr id="7" name="Object 6">
                        <a:extLst>
                          <a:ext uri="{FF2B5EF4-FFF2-40B4-BE49-F238E27FC236}">
                            <a16:creationId xmlns:a16="http://schemas.microsoft.com/office/drawing/2014/main" id="{EC5EEC24-F732-4385-82C6-D65AC89DD362}"/>
                          </a:ext>
                        </a:extLst>
                      </p:cNvPr>
                      <p:cNvPicPr/>
                      <p:nvPr/>
                    </p:nvPicPr>
                    <p:blipFill>
                      <a:blip r:embed="rId7"/>
                      <a:stretch>
                        <a:fillRect/>
                      </a:stretch>
                    </p:blipFill>
                    <p:spPr>
                      <a:xfrm>
                        <a:off x="933967" y="5046878"/>
                        <a:ext cx="6756400" cy="1449388"/>
                      </a:xfrm>
                      <a:prstGeom prst="rect">
                        <a:avLst/>
                      </a:prstGeom>
                    </p:spPr>
                  </p:pic>
                </p:oleObj>
              </mc:Fallback>
            </mc:AlternateContent>
          </a:graphicData>
        </a:graphic>
      </p:graphicFrame>
    </p:spTree>
    <p:extLst>
      <p:ext uri="{BB962C8B-B14F-4D97-AF65-F5344CB8AC3E}">
        <p14:creationId xmlns:p14="http://schemas.microsoft.com/office/powerpoint/2010/main" val="691132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68081F-72C6-45B3-965B-ED1A44A94552}"/>
              </a:ext>
            </a:extLst>
          </p:cNvPr>
          <p:cNvSpPr txBox="1"/>
          <p:nvPr/>
        </p:nvSpPr>
        <p:spPr>
          <a:xfrm>
            <a:off x="4249372" y="616472"/>
            <a:ext cx="4590937" cy="584775"/>
          </a:xfrm>
          <a:prstGeom prst="rect">
            <a:avLst/>
          </a:prstGeom>
          <a:noFill/>
        </p:spPr>
        <p:txBody>
          <a:bodyPr wrap="none" rtlCol="0">
            <a:spAutoFit/>
          </a:bodyPr>
          <a:lstStyle/>
          <a:p>
            <a:r>
              <a:rPr lang="en-US" sz="3200" b="1" u="sng" dirty="0"/>
              <a:t>B.1 Sinusoidal Waves (1D)</a:t>
            </a:r>
          </a:p>
        </p:txBody>
      </p:sp>
      <p:graphicFrame>
        <p:nvGraphicFramePr>
          <p:cNvPr id="6" name="Object 5">
            <a:extLst>
              <a:ext uri="{FF2B5EF4-FFF2-40B4-BE49-F238E27FC236}">
                <a16:creationId xmlns:a16="http://schemas.microsoft.com/office/drawing/2014/main" id="{52C114B7-0B66-4500-AF22-9B5CC37ECE05}"/>
              </a:ext>
            </a:extLst>
          </p:cNvPr>
          <p:cNvGraphicFramePr>
            <a:graphicFrameLocks noChangeAspect="1"/>
          </p:cNvGraphicFramePr>
          <p:nvPr>
            <p:extLst>
              <p:ext uri="{D42A27DB-BD31-4B8C-83A1-F6EECF244321}">
                <p14:modId xmlns:p14="http://schemas.microsoft.com/office/powerpoint/2010/main" val="3541646099"/>
              </p:ext>
            </p:extLst>
          </p:nvPr>
        </p:nvGraphicFramePr>
        <p:xfrm>
          <a:off x="758824" y="4226842"/>
          <a:ext cx="2773362" cy="342900"/>
        </p:xfrm>
        <a:graphic>
          <a:graphicData uri="http://schemas.openxmlformats.org/presentationml/2006/ole">
            <mc:AlternateContent xmlns:mc="http://schemas.openxmlformats.org/markup-compatibility/2006">
              <mc:Choice xmlns:v="urn:schemas-microsoft-com:vml" Requires="v">
                <p:oleObj name="Equation" r:id="rId2" imgW="1904760" imgH="228600" progId="Equation.DSMT4">
                  <p:embed/>
                </p:oleObj>
              </mc:Choice>
              <mc:Fallback>
                <p:oleObj name="Equation" r:id="rId2" imgW="1904760" imgH="228600" progId="Equation.DSMT4">
                  <p:embed/>
                  <p:pic>
                    <p:nvPicPr>
                      <p:cNvPr id="0" name="Object 3"/>
                      <p:cNvPicPr>
                        <a:picLocks noChangeAspect="1" noChangeArrowheads="1"/>
                      </p:cNvPicPr>
                      <p:nvPr/>
                    </p:nvPicPr>
                    <p:blipFill>
                      <a:blip r:embed="rId3"/>
                      <a:srcRect/>
                      <a:stretch>
                        <a:fillRect/>
                      </a:stretch>
                    </p:blipFill>
                    <p:spPr bwMode="auto">
                      <a:xfrm>
                        <a:off x="758824" y="4226842"/>
                        <a:ext cx="2773362" cy="342900"/>
                      </a:xfrm>
                      <a:prstGeom prst="rect">
                        <a:avLst/>
                      </a:prstGeom>
                      <a:solidFill>
                        <a:srgbClr val="CCFFCC"/>
                      </a:solidFill>
                    </p:spPr>
                  </p:pic>
                </p:oleObj>
              </mc:Fallback>
            </mc:AlternateContent>
          </a:graphicData>
        </a:graphic>
      </p:graphicFrame>
      <p:sp>
        <p:nvSpPr>
          <p:cNvPr id="7" name="Rectangle 6">
            <a:extLst>
              <a:ext uri="{FF2B5EF4-FFF2-40B4-BE49-F238E27FC236}">
                <a16:creationId xmlns:a16="http://schemas.microsoft.com/office/drawing/2014/main" id="{C2F004C1-770D-4CA8-8BEB-1D02D3139034}"/>
              </a:ext>
            </a:extLst>
          </p:cNvPr>
          <p:cNvSpPr>
            <a:spLocks noChangeArrowheads="1"/>
          </p:cNvSpPr>
          <p:nvPr/>
        </p:nvSpPr>
        <p:spPr bwMode="auto">
          <a:xfrm>
            <a:off x="615950" y="1274195"/>
            <a:ext cx="91782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dirty="0"/>
              <a:t>Most waves produced in nature are sinusoidal, so they bear a little investigation.  </a:t>
            </a:r>
          </a:p>
        </p:txBody>
      </p:sp>
      <p:graphicFrame>
        <p:nvGraphicFramePr>
          <p:cNvPr id="10" name="Object 9">
            <a:extLst>
              <a:ext uri="{FF2B5EF4-FFF2-40B4-BE49-F238E27FC236}">
                <a16:creationId xmlns:a16="http://schemas.microsoft.com/office/drawing/2014/main" id="{D28D7171-354B-465A-AD28-E2FCD235DBFC}"/>
              </a:ext>
            </a:extLst>
          </p:cNvPr>
          <p:cNvGraphicFramePr>
            <a:graphicFrameLocks noChangeAspect="1"/>
          </p:cNvGraphicFramePr>
          <p:nvPr>
            <p:extLst>
              <p:ext uri="{D42A27DB-BD31-4B8C-83A1-F6EECF244321}">
                <p14:modId xmlns:p14="http://schemas.microsoft.com/office/powerpoint/2010/main" val="4249291599"/>
              </p:ext>
            </p:extLst>
          </p:nvPr>
        </p:nvGraphicFramePr>
        <p:xfrm>
          <a:off x="758824" y="4791921"/>
          <a:ext cx="3705225" cy="1304925"/>
        </p:xfrm>
        <a:graphic>
          <a:graphicData uri="http://schemas.openxmlformats.org/presentationml/2006/ole">
            <mc:AlternateContent xmlns:mc="http://schemas.openxmlformats.org/markup-compatibility/2006">
              <mc:Choice xmlns:v="urn:schemas-microsoft-com:vml" Requires="v">
                <p:oleObj name="Equation" r:id="rId4" imgW="2831760" imgH="1015920" progId="Equation.DSMT4">
                  <p:embed/>
                </p:oleObj>
              </mc:Choice>
              <mc:Fallback>
                <p:oleObj name="Equation" r:id="rId4" imgW="2831760" imgH="1015920" progId="Equation.DSMT4">
                  <p:embed/>
                  <p:pic>
                    <p:nvPicPr>
                      <p:cNvPr id="0" name="Object 7"/>
                      <p:cNvPicPr>
                        <a:picLocks noChangeAspect="1" noChangeArrowheads="1"/>
                      </p:cNvPicPr>
                      <p:nvPr/>
                    </p:nvPicPr>
                    <p:blipFill>
                      <a:blip r:embed="rId5"/>
                      <a:srcRect/>
                      <a:stretch>
                        <a:fillRect/>
                      </a:stretch>
                    </p:blipFill>
                    <p:spPr bwMode="auto">
                      <a:xfrm>
                        <a:off x="758824" y="4791921"/>
                        <a:ext cx="3705225" cy="1304925"/>
                      </a:xfrm>
                      <a:prstGeom prst="rect">
                        <a:avLst/>
                      </a:prstGeom>
                      <a:solidFill>
                        <a:srgbClr val="CCFFCC"/>
                      </a:solidFill>
                    </p:spPr>
                  </p:pic>
                </p:oleObj>
              </mc:Fallback>
            </mc:AlternateContent>
          </a:graphicData>
        </a:graphic>
      </p:graphicFrame>
      <p:sp>
        <p:nvSpPr>
          <p:cNvPr id="4" name="Rectangle 25">
            <a:extLst>
              <a:ext uri="{FF2B5EF4-FFF2-40B4-BE49-F238E27FC236}">
                <a16:creationId xmlns:a16="http://schemas.microsoft.com/office/drawing/2014/main" id="{06B35CD4-3905-4426-8755-AA4737AAE272}"/>
              </a:ext>
            </a:extLst>
          </p:cNvPr>
          <p:cNvSpPr>
            <a:spLocks noChangeArrowheads="1"/>
          </p:cNvSpPr>
          <p:nvPr/>
        </p:nvSpPr>
        <p:spPr bwMode="auto">
          <a:xfrm>
            <a:off x="4947921" y="106690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7">
            <a:extLst>
              <a:ext uri="{FF2B5EF4-FFF2-40B4-BE49-F238E27FC236}">
                <a16:creationId xmlns:a16="http://schemas.microsoft.com/office/drawing/2014/main" id="{0D96D6FD-9E42-47AA-80DD-A1F71ABF71AB}"/>
              </a:ext>
            </a:extLst>
          </p:cNvPr>
          <p:cNvSpPr>
            <a:spLocks noChangeArrowheads="1"/>
          </p:cNvSpPr>
          <p:nvPr/>
        </p:nvSpPr>
        <p:spPr bwMode="auto">
          <a:xfrm>
            <a:off x="4389121" y="59141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F820E10A-075C-48B4-9798-A3989B4122E4}"/>
              </a:ext>
            </a:extLst>
          </p:cNvPr>
          <p:cNvGraphicFramePr>
            <a:graphicFrameLocks noChangeAspect="1"/>
          </p:cNvGraphicFramePr>
          <p:nvPr>
            <p:extLst>
              <p:ext uri="{D42A27DB-BD31-4B8C-83A1-F6EECF244321}">
                <p14:modId xmlns:p14="http://schemas.microsoft.com/office/powerpoint/2010/main" val="2716239767"/>
              </p:ext>
            </p:extLst>
          </p:nvPr>
        </p:nvGraphicFramePr>
        <p:xfrm>
          <a:off x="5565775" y="4756150"/>
          <a:ext cx="5940425" cy="1793875"/>
        </p:xfrm>
        <a:graphic>
          <a:graphicData uri="http://schemas.openxmlformats.org/presentationml/2006/ole">
            <mc:AlternateContent xmlns:mc="http://schemas.openxmlformats.org/markup-compatibility/2006">
              <mc:Choice xmlns:v="urn:schemas-microsoft-com:vml" Requires="v">
                <p:oleObj name="Equation" r:id="rId6" imgW="4762440" imgH="1422360" progId="Equation.DSMT4">
                  <p:embed/>
                </p:oleObj>
              </mc:Choice>
              <mc:Fallback>
                <p:oleObj name="Equation" r:id="rId6" imgW="4762440" imgH="1422360" progId="Equation.DSMT4">
                  <p:embed/>
                  <p:pic>
                    <p:nvPicPr>
                      <p:cNvPr id="0" name="Object 26"/>
                      <p:cNvPicPr>
                        <a:picLocks noChangeAspect="1" noChangeArrowheads="1"/>
                      </p:cNvPicPr>
                      <p:nvPr/>
                    </p:nvPicPr>
                    <p:blipFill>
                      <a:blip r:embed="rId7"/>
                      <a:srcRect/>
                      <a:stretch>
                        <a:fillRect/>
                      </a:stretch>
                    </p:blipFill>
                    <p:spPr bwMode="auto">
                      <a:xfrm>
                        <a:off x="5565775" y="4756150"/>
                        <a:ext cx="5940425" cy="1793875"/>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1862AED3-E0B9-43E0-A222-169D5BCFD89A}"/>
              </a:ext>
            </a:extLst>
          </p:cNvPr>
          <p:cNvGraphicFramePr>
            <a:graphicFrameLocks noChangeAspect="1"/>
          </p:cNvGraphicFramePr>
          <p:nvPr>
            <p:extLst>
              <p:ext uri="{D42A27DB-BD31-4B8C-83A1-F6EECF244321}">
                <p14:modId xmlns:p14="http://schemas.microsoft.com/office/powerpoint/2010/main" val="2636157355"/>
              </p:ext>
            </p:extLst>
          </p:nvPr>
        </p:nvGraphicFramePr>
        <p:xfrm>
          <a:off x="5565775" y="4181993"/>
          <a:ext cx="5765800" cy="381000"/>
        </p:xfrm>
        <a:graphic>
          <a:graphicData uri="http://schemas.openxmlformats.org/presentationml/2006/ole">
            <mc:AlternateContent xmlns:mc="http://schemas.openxmlformats.org/markup-compatibility/2006">
              <mc:Choice xmlns:v="urn:schemas-microsoft-com:vml" Requires="v">
                <p:oleObj name="Equation" r:id="rId8" imgW="3784320" imgH="253800" progId="Equation.DSMT4">
                  <p:embed/>
                </p:oleObj>
              </mc:Choice>
              <mc:Fallback>
                <p:oleObj name="Equation" r:id="rId8" imgW="3784320" imgH="253800" progId="Equation.DSMT4">
                  <p:embed/>
                  <p:pic>
                    <p:nvPicPr>
                      <p:cNvPr id="0" name="Object 28"/>
                      <p:cNvPicPr>
                        <a:picLocks noChangeAspect="1" noChangeArrowheads="1"/>
                      </p:cNvPicPr>
                      <p:nvPr/>
                    </p:nvPicPr>
                    <p:blipFill>
                      <a:blip r:embed="rId9"/>
                      <a:srcRect/>
                      <a:stretch>
                        <a:fillRect/>
                      </a:stretch>
                    </p:blipFill>
                    <p:spPr bwMode="auto">
                      <a:xfrm>
                        <a:off x="5565775" y="4181993"/>
                        <a:ext cx="5765800" cy="381000"/>
                      </a:xfrm>
                      <a:prstGeom prst="rect">
                        <a:avLst/>
                      </a:prstGeom>
                      <a:solidFill>
                        <a:srgbClr val="CCFFCC"/>
                      </a:solidFill>
                    </p:spPr>
                  </p:pic>
                </p:oleObj>
              </mc:Fallback>
            </mc:AlternateContent>
          </a:graphicData>
        </a:graphic>
      </p:graphicFrame>
      <p:sp>
        <p:nvSpPr>
          <p:cNvPr id="17" name="Rectangle 235">
            <a:extLst>
              <a:ext uri="{FF2B5EF4-FFF2-40B4-BE49-F238E27FC236}">
                <a16:creationId xmlns:a16="http://schemas.microsoft.com/office/drawing/2014/main" id="{5490ED9A-189B-464B-BEB1-6BF316840626}"/>
              </a:ext>
            </a:extLst>
          </p:cNvPr>
          <p:cNvSpPr>
            <a:spLocks noChangeArrowheads="1"/>
          </p:cNvSpPr>
          <p:nvPr/>
        </p:nvSpPr>
        <p:spPr bwMode="auto">
          <a:xfrm>
            <a:off x="615950" y="20132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39">
            <a:extLst>
              <a:ext uri="{FF2B5EF4-FFF2-40B4-BE49-F238E27FC236}">
                <a16:creationId xmlns:a16="http://schemas.microsoft.com/office/drawing/2014/main" id="{FA2941B6-8BAD-4D8A-A9FA-00AA49E5448C}"/>
              </a:ext>
            </a:extLst>
          </p:cNvPr>
          <p:cNvSpPr>
            <a:spLocks noChangeArrowheads="1"/>
          </p:cNvSpPr>
          <p:nvPr/>
        </p:nvSpPr>
        <p:spPr bwMode="auto">
          <a:xfrm>
            <a:off x="5566166" y="22048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173048AD-FD41-49B6-AE96-EE454D8BD478}"/>
              </a:ext>
            </a:extLst>
          </p:cNvPr>
          <p:cNvGraphicFramePr>
            <a:graphicFrameLocks noChangeAspect="1"/>
          </p:cNvGraphicFramePr>
          <p:nvPr>
            <p:extLst>
              <p:ext uri="{D42A27DB-BD31-4B8C-83A1-F6EECF244321}">
                <p14:modId xmlns:p14="http://schemas.microsoft.com/office/powerpoint/2010/main" val="1238828888"/>
              </p:ext>
            </p:extLst>
          </p:nvPr>
        </p:nvGraphicFramePr>
        <p:xfrm>
          <a:off x="5281674" y="1782209"/>
          <a:ext cx="3307278" cy="2224513"/>
        </p:xfrm>
        <a:graphic>
          <a:graphicData uri="http://schemas.openxmlformats.org/presentationml/2006/ole">
            <mc:AlternateContent xmlns:mc="http://schemas.openxmlformats.org/markup-compatibility/2006">
              <mc:Choice xmlns:v="urn:schemas-microsoft-com:vml" Requires="v">
                <p:oleObj name="Bitmap Image" r:id="rId10" imgW="2255238" imgH="1798095" progId="Paint.Picture">
                  <p:embed/>
                </p:oleObj>
              </mc:Choice>
              <mc:Fallback>
                <p:oleObj name="Bitmap Image" r:id="rId10" imgW="2255238" imgH="1798095" progId="Paint.Picture">
                  <p:embed/>
                  <p:pic>
                    <p:nvPicPr>
                      <p:cNvPr id="0" name="Object 238"/>
                      <p:cNvPicPr>
                        <a:picLocks noChangeAspect="1" noChangeArrowheads="1"/>
                      </p:cNvPicPr>
                      <p:nvPr/>
                    </p:nvPicPr>
                    <p:blipFill>
                      <a:blip r:embed="rId11">
                        <a:extLst>
                          <a:ext uri="{28A0092B-C50C-407E-A947-70E740481C1C}">
                            <a14:useLocalDpi xmlns:a14="http://schemas.microsoft.com/office/drawing/2010/main" val="0"/>
                          </a:ext>
                        </a:extLst>
                      </a:blip>
                      <a:srcRect t="-424" r="17567" b="30933"/>
                      <a:stretch>
                        <a:fillRect/>
                      </a:stretch>
                    </p:blipFill>
                    <p:spPr bwMode="auto">
                      <a:xfrm>
                        <a:off x="5281674" y="1782209"/>
                        <a:ext cx="3307278" cy="2224513"/>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ECA03067-7592-4593-9601-EE4636031C8A}"/>
              </a:ext>
            </a:extLst>
          </p:cNvPr>
          <p:cNvGraphicFramePr>
            <a:graphicFrameLocks noChangeAspect="1"/>
          </p:cNvGraphicFramePr>
          <p:nvPr>
            <p:extLst>
              <p:ext uri="{D42A27DB-BD31-4B8C-83A1-F6EECF244321}">
                <p14:modId xmlns:p14="http://schemas.microsoft.com/office/powerpoint/2010/main" val="3485939151"/>
              </p:ext>
            </p:extLst>
          </p:nvPr>
        </p:nvGraphicFramePr>
        <p:xfrm>
          <a:off x="758824" y="1716475"/>
          <a:ext cx="2878455" cy="2361018"/>
        </p:xfrm>
        <a:graphic>
          <a:graphicData uri="http://schemas.openxmlformats.org/presentationml/2006/ole">
            <mc:AlternateContent xmlns:mc="http://schemas.openxmlformats.org/markup-compatibility/2006">
              <mc:Choice xmlns:v="urn:schemas-microsoft-com:vml" Requires="v">
                <p:oleObj name="Bitmap Image" r:id="rId12" imgW="2446232" imgH="1905165" progId="Paint.Picture">
                  <p:embed/>
                </p:oleObj>
              </mc:Choice>
              <mc:Fallback>
                <p:oleObj name="Bitmap Image" r:id="rId12" imgW="2446232" imgH="1905165" progId="Paint.Picture">
                  <p:embed/>
                  <p:pic>
                    <p:nvPicPr>
                      <p:cNvPr id="0" name="Object 240"/>
                      <p:cNvPicPr>
                        <a:picLocks noChangeAspect="1" noChangeArrowheads="1"/>
                      </p:cNvPicPr>
                      <p:nvPr/>
                    </p:nvPicPr>
                    <p:blipFill>
                      <a:blip r:embed="rId13">
                        <a:extLst>
                          <a:ext uri="{28A0092B-C50C-407E-A947-70E740481C1C}">
                            <a14:useLocalDpi xmlns:a14="http://schemas.microsoft.com/office/drawing/2010/main" val="0"/>
                          </a:ext>
                        </a:extLst>
                      </a:blip>
                      <a:srcRect r="6726" b="1230"/>
                      <a:stretch>
                        <a:fillRect/>
                      </a:stretch>
                    </p:blipFill>
                    <p:spPr bwMode="auto">
                      <a:xfrm>
                        <a:off x="758824" y="1716475"/>
                        <a:ext cx="2878455" cy="2361018"/>
                      </a:xfrm>
                      <a:prstGeom prst="rect">
                        <a:avLst/>
                      </a:prstGeom>
                      <a:noFill/>
                    </p:spPr>
                  </p:pic>
                </p:oleObj>
              </mc:Fallback>
            </mc:AlternateContent>
          </a:graphicData>
        </a:graphic>
      </p:graphicFrame>
    </p:spTree>
    <p:extLst>
      <p:ext uri="{BB962C8B-B14F-4D97-AF65-F5344CB8AC3E}">
        <p14:creationId xmlns:p14="http://schemas.microsoft.com/office/powerpoint/2010/main" val="1237089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B44CD-36E3-41CB-A065-27C11D352176}"/>
              </a:ext>
            </a:extLst>
          </p:cNvPr>
          <p:cNvSpPr>
            <a:spLocks noGrp="1"/>
          </p:cNvSpPr>
          <p:nvPr>
            <p:ph type="ctrTitle"/>
          </p:nvPr>
        </p:nvSpPr>
        <p:spPr>
          <a:xfrm>
            <a:off x="1524000" y="579704"/>
            <a:ext cx="9144000" cy="669115"/>
          </a:xfrm>
        </p:spPr>
        <p:txBody>
          <a:bodyPr>
            <a:normAutofit/>
          </a:bodyPr>
          <a:lstStyle/>
          <a:p>
            <a:r>
              <a:rPr lang="en-US" sz="3200" b="1" u="sng" dirty="0">
                <a:latin typeface="+mn-lt"/>
              </a:rPr>
              <a:t>B.1 Energy Carried by Sinusoidal Waves (1D)</a:t>
            </a:r>
          </a:p>
        </p:txBody>
      </p:sp>
      <p:graphicFrame>
        <p:nvGraphicFramePr>
          <p:cNvPr id="5" name="Object 4">
            <a:extLst>
              <a:ext uri="{FF2B5EF4-FFF2-40B4-BE49-F238E27FC236}">
                <a16:creationId xmlns:a16="http://schemas.microsoft.com/office/drawing/2014/main" id="{D652F99D-E4FA-4395-99CC-13FE4790CB92}"/>
              </a:ext>
            </a:extLst>
          </p:cNvPr>
          <p:cNvGraphicFramePr>
            <a:graphicFrameLocks noChangeAspect="1"/>
          </p:cNvGraphicFramePr>
          <p:nvPr>
            <p:extLst>
              <p:ext uri="{D42A27DB-BD31-4B8C-83A1-F6EECF244321}">
                <p14:modId xmlns:p14="http://schemas.microsoft.com/office/powerpoint/2010/main" val="1392412540"/>
              </p:ext>
            </p:extLst>
          </p:nvPr>
        </p:nvGraphicFramePr>
        <p:xfrm>
          <a:off x="546100" y="1420812"/>
          <a:ext cx="3248025" cy="1538287"/>
        </p:xfrm>
        <a:graphic>
          <a:graphicData uri="http://schemas.openxmlformats.org/presentationml/2006/ole">
            <mc:AlternateContent xmlns:mc="http://schemas.openxmlformats.org/markup-compatibility/2006">
              <mc:Choice xmlns:v="urn:schemas-microsoft-com:vml" Requires="v">
                <p:oleObj name="Bitmap Image" r:id="rId2" imgW="1798200" imgH="1798200" progId="Paint.Picture">
                  <p:embed/>
                </p:oleObj>
              </mc:Choice>
              <mc:Fallback>
                <p:oleObj name="Bitmap Image" r:id="rId2" imgW="1798200" imgH="1798200" progId="Paint.Picture">
                  <p:embed/>
                  <p:pic>
                    <p:nvPicPr>
                      <p:cNvPr id="0" name="Object 1"/>
                      <p:cNvPicPr>
                        <a:picLocks noChangeAspect="1" noChangeArrowheads="1"/>
                      </p:cNvPicPr>
                      <p:nvPr/>
                    </p:nvPicPr>
                    <p:blipFill>
                      <a:blip r:embed="rId3"/>
                      <a:srcRect t="372" r="-3149" b="50937"/>
                      <a:stretch>
                        <a:fillRect/>
                      </a:stretch>
                    </p:blipFill>
                    <p:spPr bwMode="auto">
                      <a:xfrm>
                        <a:off x="546100" y="1420812"/>
                        <a:ext cx="3248025" cy="1538287"/>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CCFEC908-364E-4DE0-99FD-48DE0B040F9B}"/>
              </a:ext>
            </a:extLst>
          </p:cNvPr>
          <p:cNvSpPr txBox="1"/>
          <p:nvPr/>
        </p:nvSpPr>
        <p:spPr>
          <a:xfrm>
            <a:off x="4222059" y="1496152"/>
            <a:ext cx="7611166" cy="1477328"/>
          </a:xfrm>
          <a:prstGeom prst="rect">
            <a:avLst/>
          </a:prstGeom>
          <a:noFill/>
        </p:spPr>
        <p:txBody>
          <a:bodyPr wrap="square" rtlCol="0">
            <a:spAutoFit/>
          </a:bodyPr>
          <a:lstStyle/>
          <a:p>
            <a:r>
              <a:rPr lang="en-US" dirty="0"/>
              <a:t>As a wave passes through a medium, it excites the resident particles into </a:t>
            </a:r>
          </a:p>
          <a:p>
            <a:r>
              <a:rPr lang="en-US" dirty="0"/>
              <a:t>Simple harmonic motion.  As such, they will possess kinetic and elastic</a:t>
            </a:r>
          </a:p>
          <a:p>
            <a:r>
              <a:rPr lang="en-US" dirty="0"/>
              <a:t>‘spring’ potential energy.  We’d like to investigate how much energy will </a:t>
            </a:r>
          </a:p>
          <a:p>
            <a:r>
              <a:rPr lang="en-US" dirty="0"/>
              <a:t>reside in the particles therefore, and also, how quickly the wave will impart this</a:t>
            </a:r>
          </a:p>
          <a:p>
            <a:r>
              <a:rPr lang="en-US" dirty="0"/>
              <a:t>energy to them.</a:t>
            </a:r>
          </a:p>
        </p:txBody>
      </p:sp>
      <p:graphicFrame>
        <p:nvGraphicFramePr>
          <p:cNvPr id="8" name="Object 7">
            <a:extLst>
              <a:ext uri="{FF2B5EF4-FFF2-40B4-BE49-F238E27FC236}">
                <a16:creationId xmlns:a16="http://schemas.microsoft.com/office/drawing/2014/main" id="{5E6094A4-6B08-47B6-87D3-8E7D2F6F5DC7}"/>
              </a:ext>
            </a:extLst>
          </p:cNvPr>
          <p:cNvGraphicFramePr>
            <a:graphicFrameLocks noChangeAspect="1"/>
          </p:cNvGraphicFramePr>
          <p:nvPr>
            <p:extLst>
              <p:ext uri="{D42A27DB-BD31-4B8C-83A1-F6EECF244321}">
                <p14:modId xmlns:p14="http://schemas.microsoft.com/office/powerpoint/2010/main" val="1300068047"/>
              </p:ext>
            </p:extLst>
          </p:nvPr>
        </p:nvGraphicFramePr>
        <p:xfrm>
          <a:off x="358775" y="3194050"/>
          <a:ext cx="6870700" cy="2243138"/>
        </p:xfrm>
        <a:graphic>
          <a:graphicData uri="http://schemas.openxmlformats.org/presentationml/2006/ole">
            <mc:AlternateContent xmlns:mc="http://schemas.openxmlformats.org/markup-compatibility/2006">
              <mc:Choice xmlns:v="urn:schemas-microsoft-com:vml" Requires="v">
                <p:oleObj name="Equation" r:id="rId4" imgW="5257800" imgH="1726920" progId="Equation.DSMT4">
                  <p:embed/>
                </p:oleObj>
              </mc:Choice>
              <mc:Fallback>
                <p:oleObj name="Equation" r:id="rId4" imgW="5257800" imgH="1726920" progId="Equation.DSMT4">
                  <p:embed/>
                  <p:pic>
                    <p:nvPicPr>
                      <p:cNvPr id="0" name="Object 3"/>
                      <p:cNvPicPr>
                        <a:picLocks noChangeAspect="1" noChangeArrowheads="1"/>
                      </p:cNvPicPr>
                      <p:nvPr/>
                    </p:nvPicPr>
                    <p:blipFill>
                      <a:blip r:embed="rId5"/>
                      <a:srcRect/>
                      <a:stretch>
                        <a:fillRect/>
                      </a:stretch>
                    </p:blipFill>
                    <p:spPr bwMode="auto">
                      <a:xfrm>
                        <a:off x="358775" y="3194050"/>
                        <a:ext cx="6870700" cy="224313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2DEBE74-0CC7-44FF-8741-A1E79B7829C0}"/>
              </a:ext>
            </a:extLst>
          </p:cNvPr>
          <p:cNvGraphicFramePr>
            <a:graphicFrameLocks noChangeAspect="1"/>
          </p:cNvGraphicFramePr>
          <p:nvPr>
            <p:extLst>
              <p:ext uri="{D42A27DB-BD31-4B8C-83A1-F6EECF244321}">
                <p14:modId xmlns:p14="http://schemas.microsoft.com/office/powerpoint/2010/main" val="3135077907"/>
              </p:ext>
            </p:extLst>
          </p:nvPr>
        </p:nvGraphicFramePr>
        <p:xfrm>
          <a:off x="358775" y="5559425"/>
          <a:ext cx="5029200" cy="1101725"/>
        </p:xfrm>
        <a:graphic>
          <a:graphicData uri="http://schemas.openxmlformats.org/presentationml/2006/ole">
            <mc:AlternateContent xmlns:mc="http://schemas.openxmlformats.org/markup-compatibility/2006">
              <mc:Choice xmlns:v="urn:schemas-microsoft-com:vml" Requires="v">
                <p:oleObj name="Equation" r:id="rId6" imgW="3695400" imgH="812520" progId="Equation.DSMT4">
                  <p:embed/>
                </p:oleObj>
              </mc:Choice>
              <mc:Fallback>
                <p:oleObj name="Equation" r:id="rId6" imgW="3695400" imgH="812520" progId="Equation.DSMT4">
                  <p:embed/>
                  <p:pic>
                    <p:nvPicPr>
                      <p:cNvPr id="8" name="Object 7">
                        <a:extLst>
                          <a:ext uri="{FF2B5EF4-FFF2-40B4-BE49-F238E27FC236}">
                            <a16:creationId xmlns:a16="http://schemas.microsoft.com/office/drawing/2014/main" id="{5E6094A4-6B08-47B6-87D3-8E7D2F6F5DC7}"/>
                          </a:ext>
                        </a:extLst>
                      </p:cNvPr>
                      <p:cNvPicPr>
                        <a:picLocks noChangeAspect="1" noChangeArrowheads="1"/>
                      </p:cNvPicPr>
                      <p:nvPr/>
                    </p:nvPicPr>
                    <p:blipFill>
                      <a:blip r:embed="rId7"/>
                      <a:srcRect/>
                      <a:stretch>
                        <a:fillRect/>
                      </a:stretch>
                    </p:blipFill>
                    <p:spPr bwMode="auto">
                      <a:xfrm>
                        <a:off x="358775" y="5559425"/>
                        <a:ext cx="5029200" cy="110172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C01F7CC7-3BED-4DFE-A145-B8298D558A61}"/>
              </a:ext>
            </a:extLst>
          </p:cNvPr>
          <p:cNvGraphicFramePr>
            <a:graphicFrameLocks noChangeAspect="1"/>
          </p:cNvGraphicFramePr>
          <p:nvPr>
            <p:extLst>
              <p:ext uri="{D42A27DB-BD31-4B8C-83A1-F6EECF244321}">
                <p14:modId xmlns:p14="http://schemas.microsoft.com/office/powerpoint/2010/main" val="1884534342"/>
              </p:ext>
            </p:extLst>
          </p:nvPr>
        </p:nvGraphicFramePr>
        <p:xfrm>
          <a:off x="7456007" y="4745590"/>
          <a:ext cx="3815707" cy="317157"/>
        </p:xfrm>
        <a:graphic>
          <a:graphicData uri="http://schemas.openxmlformats.org/presentationml/2006/ole">
            <mc:AlternateContent xmlns:mc="http://schemas.openxmlformats.org/markup-compatibility/2006">
              <mc:Choice xmlns:v="urn:schemas-microsoft-com:vml" Requires="v">
                <p:oleObj name="Equation" r:id="rId8" imgW="2450880" imgH="203040" progId="Equation.DSMT4">
                  <p:embed/>
                </p:oleObj>
              </mc:Choice>
              <mc:Fallback>
                <p:oleObj name="Equation" r:id="rId8" imgW="2450880" imgH="203040" progId="Equation.DSMT4">
                  <p:embed/>
                  <p:pic>
                    <p:nvPicPr>
                      <p:cNvPr id="0" name=""/>
                      <p:cNvPicPr/>
                      <p:nvPr/>
                    </p:nvPicPr>
                    <p:blipFill>
                      <a:blip r:embed="rId9"/>
                      <a:stretch>
                        <a:fillRect/>
                      </a:stretch>
                    </p:blipFill>
                    <p:spPr>
                      <a:xfrm>
                        <a:off x="7456007" y="4745590"/>
                        <a:ext cx="3815707" cy="317157"/>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05F324E1-52EE-4EDE-8C54-D593450DD4AF}"/>
              </a:ext>
            </a:extLst>
          </p:cNvPr>
          <p:cNvGraphicFramePr>
            <a:graphicFrameLocks noChangeAspect="1"/>
          </p:cNvGraphicFramePr>
          <p:nvPr>
            <p:extLst>
              <p:ext uri="{D42A27DB-BD31-4B8C-83A1-F6EECF244321}">
                <p14:modId xmlns:p14="http://schemas.microsoft.com/office/powerpoint/2010/main" val="2440785216"/>
              </p:ext>
            </p:extLst>
          </p:nvPr>
        </p:nvGraphicFramePr>
        <p:xfrm>
          <a:off x="7456007" y="3168666"/>
          <a:ext cx="1443038" cy="447675"/>
        </p:xfrm>
        <a:graphic>
          <a:graphicData uri="http://schemas.openxmlformats.org/presentationml/2006/ole">
            <mc:AlternateContent xmlns:mc="http://schemas.openxmlformats.org/markup-compatibility/2006">
              <mc:Choice xmlns:v="urn:schemas-microsoft-com:vml" Requires="v">
                <p:oleObj name="Equation" r:id="rId10" imgW="901440" imgH="279360" progId="Equation.DSMT4">
                  <p:embed/>
                </p:oleObj>
              </mc:Choice>
              <mc:Fallback>
                <p:oleObj name="Equation" r:id="rId10" imgW="901440" imgH="279360" progId="Equation.DSMT4">
                  <p:embed/>
                  <p:pic>
                    <p:nvPicPr>
                      <p:cNvPr id="10" name="Object 9">
                        <a:extLst>
                          <a:ext uri="{FF2B5EF4-FFF2-40B4-BE49-F238E27FC236}">
                            <a16:creationId xmlns:a16="http://schemas.microsoft.com/office/drawing/2014/main" id="{C01F7CC7-3BED-4DFE-A145-B8298D558A61}"/>
                          </a:ext>
                        </a:extLst>
                      </p:cNvPr>
                      <p:cNvPicPr/>
                      <p:nvPr/>
                    </p:nvPicPr>
                    <p:blipFill>
                      <a:blip r:embed="rId11"/>
                      <a:stretch>
                        <a:fillRect/>
                      </a:stretch>
                    </p:blipFill>
                    <p:spPr>
                      <a:xfrm>
                        <a:off x="7456007" y="3168666"/>
                        <a:ext cx="1443038" cy="447675"/>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AA321B80-7480-470E-A011-989B3D5C8E87}"/>
              </a:ext>
            </a:extLst>
          </p:cNvPr>
          <p:cNvGraphicFramePr>
            <a:graphicFrameLocks noChangeAspect="1"/>
          </p:cNvGraphicFramePr>
          <p:nvPr>
            <p:extLst>
              <p:ext uri="{D42A27DB-BD31-4B8C-83A1-F6EECF244321}">
                <p14:modId xmlns:p14="http://schemas.microsoft.com/office/powerpoint/2010/main" val="3006327698"/>
              </p:ext>
            </p:extLst>
          </p:nvPr>
        </p:nvGraphicFramePr>
        <p:xfrm>
          <a:off x="7456007" y="3864685"/>
          <a:ext cx="4227512" cy="590550"/>
        </p:xfrm>
        <a:graphic>
          <a:graphicData uri="http://schemas.openxmlformats.org/presentationml/2006/ole">
            <mc:AlternateContent xmlns:mc="http://schemas.openxmlformats.org/markup-compatibility/2006">
              <mc:Choice xmlns:v="urn:schemas-microsoft-com:vml" Requires="v">
                <p:oleObj name="Equation" r:id="rId12" imgW="2819160" imgH="393480" progId="Equation.DSMT4">
                  <p:embed/>
                </p:oleObj>
              </mc:Choice>
              <mc:Fallback>
                <p:oleObj name="Equation" r:id="rId12" imgW="2819160" imgH="393480" progId="Equation.DSMT4">
                  <p:embed/>
                  <p:pic>
                    <p:nvPicPr>
                      <p:cNvPr id="0" name=""/>
                      <p:cNvPicPr/>
                      <p:nvPr/>
                    </p:nvPicPr>
                    <p:blipFill>
                      <a:blip r:embed="rId13"/>
                      <a:stretch>
                        <a:fillRect/>
                      </a:stretch>
                    </p:blipFill>
                    <p:spPr>
                      <a:xfrm>
                        <a:off x="7456007" y="3864685"/>
                        <a:ext cx="4227512" cy="590550"/>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7E9E4EED-5024-4F2C-8FD9-752A297D8ED5}"/>
              </a:ext>
            </a:extLst>
          </p:cNvPr>
          <p:cNvGraphicFramePr>
            <a:graphicFrameLocks noChangeAspect="1"/>
          </p:cNvGraphicFramePr>
          <p:nvPr>
            <p:extLst>
              <p:ext uri="{D42A27DB-BD31-4B8C-83A1-F6EECF244321}">
                <p14:modId xmlns:p14="http://schemas.microsoft.com/office/powerpoint/2010/main" val="891881121"/>
              </p:ext>
            </p:extLst>
          </p:nvPr>
        </p:nvGraphicFramePr>
        <p:xfrm>
          <a:off x="7456007" y="5268403"/>
          <a:ext cx="4377218" cy="1136983"/>
        </p:xfrm>
        <a:graphic>
          <a:graphicData uri="http://schemas.openxmlformats.org/presentationml/2006/ole">
            <mc:AlternateContent xmlns:mc="http://schemas.openxmlformats.org/markup-compatibility/2006">
              <mc:Choice xmlns:v="urn:schemas-microsoft-com:vml" Requires="v">
                <p:oleObj name="Equation" r:id="rId14" imgW="3136680" imgH="812520" progId="Equation.DSMT4">
                  <p:embed/>
                </p:oleObj>
              </mc:Choice>
              <mc:Fallback>
                <p:oleObj name="Equation" r:id="rId14" imgW="3136680" imgH="812520" progId="Equation.DSMT4">
                  <p:embed/>
                  <p:pic>
                    <p:nvPicPr>
                      <p:cNvPr id="10" name="Object 9">
                        <a:extLst>
                          <a:ext uri="{FF2B5EF4-FFF2-40B4-BE49-F238E27FC236}">
                            <a16:creationId xmlns:a16="http://schemas.microsoft.com/office/drawing/2014/main" id="{C01F7CC7-3BED-4DFE-A145-B8298D558A61}"/>
                          </a:ext>
                        </a:extLst>
                      </p:cNvPr>
                      <p:cNvPicPr/>
                      <p:nvPr/>
                    </p:nvPicPr>
                    <p:blipFill>
                      <a:blip r:embed="rId15"/>
                      <a:stretch>
                        <a:fillRect/>
                      </a:stretch>
                    </p:blipFill>
                    <p:spPr>
                      <a:xfrm>
                        <a:off x="7456007" y="5268403"/>
                        <a:ext cx="4377218" cy="113698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654460642"/>
      </p:ext>
    </p:extLst>
  </p:cSld>
  <p:clrMapOvr>
    <a:masterClrMapping/>
  </p:clrMapOvr>
  <p:transition spd="slow">
    <p:cove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TotalTime>
  <Words>892</Words>
  <Application>Microsoft Office PowerPoint</Application>
  <PresentationFormat>Widescreen</PresentationFormat>
  <Paragraphs>61</Paragraphs>
  <Slides>11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Arial</vt:lpstr>
      <vt:lpstr>Calibri</vt:lpstr>
      <vt:lpstr>Calibri Light</vt:lpstr>
      <vt:lpstr>Wingdings</vt:lpstr>
      <vt:lpstr>Office Theme</vt:lpstr>
      <vt:lpstr>Bitmap Image</vt:lpstr>
      <vt:lpstr>Equation</vt:lpstr>
      <vt:lpstr>B. What is a wave?</vt:lpstr>
      <vt:lpstr>B.1 Description of wave (1D)</vt:lpstr>
      <vt:lpstr>B.1 How does displacement propagate through medium (1D)?</vt:lpstr>
      <vt:lpstr>PowerPoint Presentation</vt:lpstr>
      <vt:lpstr>PowerPoint Presentation</vt:lpstr>
      <vt:lpstr>B.1 Determining motion of medium from D(x,0) graph (1D)</vt:lpstr>
      <vt:lpstr>B.1 Determining motion of medium from D(x,0) formula (1D)</vt:lpstr>
      <vt:lpstr>PowerPoint Presentation</vt:lpstr>
      <vt:lpstr>B.1 Energy Carried by Sinusoidal Waves (1D)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Graphical description of wave</dc:title>
  <dc:creator>Andrew Douglas</dc:creator>
  <cp:lastModifiedBy>Andrew Douglas</cp:lastModifiedBy>
  <cp:revision>130</cp:revision>
  <dcterms:created xsi:type="dcterms:W3CDTF">2018-04-09T21:18:54Z</dcterms:created>
  <dcterms:modified xsi:type="dcterms:W3CDTF">2026-01-11T20:06:39Z</dcterms:modified>
</cp:coreProperties>
</file>